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5" r:id="rId2"/>
  </p:sldMasterIdLst>
  <p:notesMasterIdLst>
    <p:notesMasterId r:id="rId80"/>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81" r:id="rId53"/>
    <p:sldId id="490" r:id="rId54"/>
    <p:sldId id="286" r:id="rId55"/>
    <p:sldId id="470" r:id="rId56"/>
    <p:sldId id="288" r:id="rId57"/>
    <p:sldId id="289" r:id="rId58"/>
    <p:sldId id="471" r:id="rId59"/>
    <p:sldId id="472" r:id="rId60"/>
    <p:sldId id="473" r:id="rId61"/>
    <p:sldId id="480" r:id="rId62"/>
    <p:sldId id="476" r:id="rId63"/>
    <p:sldId id="478" r:id="rId64"/>
    <p:sldId id="479" r:id="rId65"/>
    <p:sldId id="477" r:id="rId66"/>
    <p:sldId id="474" r:id="rId67"/>
    <p:sldId id="466" r:id="rId68"/>
    <p:sldId id="491" r:id="rId69"/>
    <p:sldId id="386" r:id="rId70"/>
    <p:sldId id="373" r:id="rId71"/>
    <p:sldId id="375" r:id="rId72"/>
    <p:sldId id="387" r:id="rId73"/>
    <p:sldId id="390" r:id="rId74"/>
    <p:sldId id="493" r:id="rId75"/>
    <p:sldId id="494" r:id="rId76"/>
    <p:sldId id="388" r:id="rId77"/>
    <p:sldId id="483" r:id="rId78"/>
    <p:sldId id="399" r:id="rId7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78" d="100"/>
          <a:sy n="78" d="100"/>
        </p:scale>
        <p:origin x="850" y="72"/>
      </p:cViewPr>
      <p:guideLst/>
    </p:cSldViewPr>
  </p:slideViewPr>
  <p:notesTextViewPr>
    <p:cViewPr>
      <p:scale>
        <a:sx n="1" d="1"/>
        <a:sy n="1" d="1"/>
      </p:scale>
      <p:origin x="0" y="0"/>
    </p:cViewPr>
  </p:notesTextViewPr>
  <p:sorterViewPr>
    <p:cViewPr varScale="1">
      <p:scale>
        <a:sx n="1" d="1"/>
        <a:sy n="1" d="1"/>
      </p:scale>
      <p:origin x="0" y="-1733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www.youtube.com/@Harshitjainyoutube" TargetMode="External"/><Relationship Id="rId5" Type="http://schemas.openxmlformats.org/officeDocument/2006/relationships/hyperlink" Target="https://www.youtube.com/@bytevigor" TargetMode="External"/><Relationship Id="rId4" Type="http://schemas.openxmlformats.org/officeDocument/2006/relationships/hyperlink" Target="https://www.youtube.com/@basicsstro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node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node d and edge reweighting, all edge weights are greater than or equal to 0, so we can run Dijkstra’s shortest path algorithm with every node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9901-EF81-26C2-F942-3C6C9FB7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9C20D-1679-F99E-2D7C-1B9127A0E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555A3-AD9C-2CBB-874D-BB23D3FF9CB0}"/>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B6E586F6-5F6D-59A0-2EE3-2B708127222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30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57F7-17F2-F788-2F76-C6A03957A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61575-64F8-8AB5-5A45-5D293DA2A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DFD34-5A01-2CDD-982A-FDF0065AFF9F}"/>
              </a:ext>
            </a:extLst>
          </p:cNvPr>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We then subtract h[u] – h[v] from length of each shortest path from u to v to obtain the lengths of shortest paths in the original graph.</a:t>
            </a:r>
          </a:p>
          <a:p>
            <a:r>
              <a:rPr lang="en-GB" dirty="0"/>
              <a:t>e.g., shortest path from s to t is </a:t>
            </a:r>
            <a:r>
              <a:rPr lang="en-GB" dirty="0" err="1"/>
              <a:t>sabt</a:t>
            </a:r>
            <a:r>
              <a:rPr lang="en-GB" dirty="0"/>
              <a:t>, same as the original graph before reweighting. Its length in the original graph is 0 – (h[s] – h[t]) = 0 – (0 – (-3)) = -3</a:t>
            </a:r>
            <a:endParaRPr lang="en-SE" dirty="0"/>
          </a:p>
          <a:p>
            <a:endParaRPr lang="en-SE" dirty="0"/>
          </a:p>
        </p:txBody>
      </p:sp>
      <p:sp>
        <p:nvSpPr>
          <p:cNvPr id="4" name="Slide Number Placeholder 3">
            <a:extLst>
              <a:ext uri="{FF2B5EF4-FFF2-40B4-BE49-F238E27FC236}">
                <a16:creationId xmlns:a16="http://schemas.microsoft.com/office/drawing/2014/main" id="{D8978793-0267-8B4E-9432-AEC9CF2D273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7945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7440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2937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pPr>
              <a:buNone/>
            </a:pPr>
            <a:r>
              <a:rPr lang="en-GB" sz="3600" b="1" dirty="0"/>
              <a:t>Bellman Ford Algorithm Explained </a:t>
            </a:r>
          </a:p>
          <a:p>
            <a:r>
              <a:rPr lang="en-GB" sz="3600" dirty="0">
                <a:hlinkClick r:id="rId4"/>
              </a:rPr>
              <a:t>Basics Strong</a:t>
            </a:r>
            <a:r>
              <a:rPr lang="en-GB" sz="3600" dirty="0"/>
              <a:t> </a:t>
            </a:r>
          </a:p>
          <a:p>
            <a:pPr>
              <a:buNone/>
            </a:pPr>
            <a:r>
              <a:rPr lang="en-GB" sz="3600" b="1" dirty="0"/>
              <a:t>Bellman-Ford Shortest Path Algorithm Visually Explained </a:t>
            </a:r>
          </a:p>
          <a:p>
            <a:pPr>
              <a:buNone/>
            </a:pPr>
            <a:r>
              <a:rPr lang="en-GB" sz="3600" dirty="0" err="1">
                <a:hlinkClick r:id="rId5"/>
              </a:rPr>
              <a:t>ByteVigor</a:t>
            </a:r>
            <a:endParaRPr lang="en-GB" sz="3600" dirty="0"/>
          </a:p>
          <a:p>
            <a:pPr>
              <a:buNone/>
            </a:pPr>
            <a:r>
              <a:rPr lang="en-GB" b="1" dirty="0"/>
              <a:t>Johnson's Algorithm| All pair shortest path algorithm| Harshit </a:t>
            </a:r>
            <a:r>
              <a:rPr lang="en-GB" b="1" dirty="0" err="1"/>
              <a:t>jain</a:t>
            </a:r>
            <a:r>
              <a:rPr lang="en-GB" b="1" dirty="0"/>
              <a:t>[NITA] </a:t>
            </a:r>
          </a:p>
          <a:p>
            <a:r>
              <a:rPr lang="en-GB" dirty="0">
                <a:hlinkClick r:id="rId6"/>
              </a:rPr>
              <a:t>Harshit </a:t>
            </a:r>
            <a:r>
              <a:rPr lang="en-GB" dirty="0" err="1">
                <a:hlinkClick r:id="rId6"/>
              </a:rPr>
              <a:t>jain</a:t>
            </a:r>
            <a:r>
              <a:rPr lang="en-GB" dirty="0"/>
              <a:t>  https://www.youtube.com/watch?v=wCjEP8TYi-E</a:t>
            </a:r>
          </a:p>
          <a:p>
            <a:pPr>
              <a:buNone/>
            </a:pP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8" Type="http://schemas.openxmlformats.org/officeDocument/2006/relationships/hyperlink" Target="https://www.youtube.com/watch?v=TtQi1LVVOUI"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B5PmlJACZ9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10" Type="http://schemas.openxmlformats.org/officeDocument/2006/relationships/hyperlink" Target="https://www.youtube.com/watch?v=MV7EAD9zL64" TargetMode="External"/><Relationship Id="rId4" Type="http://schemas.openxmlformats.org/officeDocument/2006/relationships/hyperlink" Target="https://www.youtube.com/watch?v=_lHSawdgXpI" TargetMode="External"/><Relationship Id="rId9" Type="http://schemas.openxmlformats.org/officeDocument/2006/relationships/hyperlink" Target="https://www.geeksforgeeks.org/johnsons-algorith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797169" y="5798330"/>
            <a:ext cx="5217851"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equal smallest SD of 4 among all unvisited nodes. Let’s visit D in alphabetical order</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3854971172"/>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938279" y="5850403"/>
            <a:ext cx="498386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G next, since G has the smallest SD of 8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12812837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044A-3AE8-8E5D-3441-2F372469E817}"/>
              </a:ext>
            </a:extLst>
          </p:cNvPr>
          <p:cNvSpPr>
            <a:spLocks noGrp="1"/>
          </p:cNvSpPr>
          <p:nvPr>
            <p:ph type="title"/>
          </p:nvPr>
        </p:nvSpPr>
        <p:spPr/>
        <p:txBody>
          <a:bodyPr/>
          <a:lstStyle/>
          <a:p>
            <a:r>
              <a:rPr lang="en-GB" dirty="0"/>
              <a:t>Longest Paths in a DAG</a:t>
            </a:r>
            <a:endParaRPr lang="en-SE" dirty="0"/>
          </a:p>
        </p:txBody>
      </p:sp>
      <p:sp>
        <p:nvSpPr>
          <p:cNvPr id="3" name="Content Placeholder 2">
            <a:extLst>
              <a:ext uri="{FF2B5EF4-FFF2-40B4-BE49-F238E27FC236}">
                <a16:creationId xmlns:a16="http://schemas.microsoft.com/office/drawing/2014/main" id="{640D3C6D-B28C-7BF9-1904-AA0DCC51EE52}"/>
              </a:ext>
            </a:extLst>
          </p:cNvPr>
          <p:cNvSpPr>
            <a:spLocks noGrp="1"/>
          </p:cNvSpPr>
          <p:nvPr>
            <p:ph idx="1"/>
          </p:nvPr>
        </p:nvSpPr>
        <p:spPr/>
        <p:txBody>
          <a:bodyPr/>
          <a:lstStyle/>
          <a:p>
            <a:r>
              <a:rPr lang="en-GB" dirty="0"/>
              <a:t>Formulate as a shortest paths problem in edge-weighted DAGs.</a:t>
            </a:r>
          </a:p>
          <a:p>
            <a:r>
              <a:rPr lang="en-GB" dirty="0"/>
              <a:t>Negate all weights.</a:t>
            </a:r>
          </a:p>
          <a:p>
            <a:r>
              <a:rPr lang="en-GB" dirty="0"/>
              <a:t>Find shortest paths.</a:t>
            </a:r>
          </a:p>
          <a:p>
            <a:r>
              <a:rPr lang="en-GB" dirty="0"/>
              <a:t>Negate weights in result.</a:t>
            </a:r>
          </a:p>
          <a:p>
            <a:endParaRPr lang="en-SE" dirty="0"/>
          </a:p>
        </p:txBody>
      </p:sp>
    </p:spTree>
    <p:extLst>
      <p:ext uri="{BB962C8B-B14F-4D97-AF65-F5344CB8AC3E}">
        <p14:creationId xmlns:p14="http://schemas.microsoft.com/office/powerpoint/2010/main" val="9781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704D8D69-41A3-6336-8674-69D852C31BF7}"/>
              </a:ext>
            </a:extLst>
          </p:cNvPr>
          <p:cNvSpPr txBox="1"/>
          <p:nvPr/>
        </p:nvSpPr>
        <p:spPr>
          <a:xfrm>
            <a:off x="4634555" y="6215574"/>
            <a:ext cx="2513363" cy="646331"/>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SA, SE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58</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xmlns="">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8401574"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0→1 0→4 0→7 1→2 1→3 1→7 2→3 2→6 3→6 4→5 4→6 4→7 5→2 5→6 7→2 7→5 </a:t>
            </a: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59" name="TextBox 258">
            <a:extLst>
              <a:ext uri="{FF2B5EF4-FFF2-40B4-BE49-F238E27FC236}">
                <a16:creationId xmlns:a16="http://schemas.microsoft.com/office/drawing/2014/main" id="{C5F8CC0D-2A52-7AE2-95FC-0B730819255B}"/>
              </a:ext>
            </a:extLst>
          </p:cNvPr>
          <p:cNvSpPr txBox="1"/>
          <p:nvPr/>
        </p:nvSpPr>
        <p:spPr>
          <a:xfrm>
            <a:off x="4634555" y="6215574"/>
            <a:ext cx="2513363" cy="369332"/>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xmlns="">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3454729"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3435428" y="2387367"/>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941143"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945085" y="2387367"/>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xmlns="">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xmlns="">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8429317" y="265738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8423641" y="2355331"/>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2860883584"/>
              </p:ext>
            </p:extLst>
          </p:nvPr>
        </p:nvGraphicFramePr>
        <p:xfrm>
          <a:off x="9367571"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529798199"/>
              </p:ext>
            </p:extLst>
          </p:nvPr>
        </p:nvGraphicFramePr>
        <p:xfrm>
          <a:off x="1941271"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646415">
            <a:off x="3458238" y="4207911"/>
            <a:ext cx="6022679" cy="305423"/>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5255486" y="4414898"/>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884460" y="5944264"/>
            <a:ext cx="1676765" cy="923330"/>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is not updated and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18" name="Group 4">
            <a:extLst>
              <a:ext uri="{FF2B5EF4-FFF2-40B4-BE49-F238E27FC236}">
                <a16:creationId xmlns:a16="http://schemas.microsoft.com/office/drawing/2014/main" id="{00C5985E-15F7-44B1-99CC-5BE5128A305A}"/>
              </a:ext>
            </a:extLst>
          </p:cNvPr>
          <p:cNvGrpSpPr>
            <a:grpSpLocks/>
          </p:cNvGrpSpPr>
          <p:nvPr/>
        </p:nvGrpSpPr>
        <p:grpSpPr bwMode="auto">
          <a:xfrm>
            <a:off x="6595820" y="5387379"/>
            <a:ext cx="533400" cy="533400"/>
            <a:chOff x="1824" y="2736"/>
            <a:chExt cx="336" cy="336"/>
          </a:xfrm>
        </p:grpSpPr>
        <p:sp>
          <p:nvSpPr>
            <p:cNvPr id="19" name="Oval 5">
              <a:extLst>
                <a:ext uri="{FF2B5EF4-FFF2-40B4-BE49-F238E27FC236}">
                  <a16:creationId xmlns:a16="http://schemas.microsoft.com/office/drawing/2014/main" id="{FC058BE1-C6B6-8277-157E-9E4D6C4F82F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0" name="Text Box 6">
              <a:extLst>
                <a:ext uri="{FF2B5EF4-FFF2-40B4-BE49-F238E27FC236}">
                  <a16:creationId xmlns:a16="http://schemas.microsoft.com/office/drawing/2014/main" id="{B331D778-8D35-0C74-F40D-5B2AEBAAF3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21" name="Group 7">
            <a:extLst>
              <a:ext uri="{FF2B5EF4-FFF2-40B4-BE49-F238E27FC236}">
                <a16:creationId xmlns:a16="http://schemas.microsoft.com/office/drawing/2014/main" id="{62CBF3BF-2019-D36A-823B-420EADF89A76}"/>
              </a:ext>
            </a:extLst>
          </p:cNvPr>
          <p:cNvGrpSpPr>
            <a:grpSpLocks/>
          </p:cNvGrpSpPr>
          <p:nvPr/>
        </p:nvGrpSpPr>
        <p:grpSpPr bwMode="auto">
          <a:xfrm>
            <a:off x="7738820" y="4472979"/>
            <a:ext cx="533400" cy="533400"/>
            <a:chOff x="1824" y="2736"/>
            <a:chExt cx="336" cy="336"/>
          </a:xfrm>
        </p:grpSpPr>
        <p:sp>
          <p:nvSpPr>
            <p:cNvPr id="22" name="Oval 8">
              <a:extLst>
                <a:ext uri="{FF2B5EF4-FFF2-40B4-BE49-F238E27FC236}">
                  <a16:creationId xmlns:a16="http://schemas.microsoft.com/office/drawing/2014/main" id="{AA646AC6-2742-DC1B-50E7-5B1D26D9AD7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3" name="Text Box 9">
              <a:extLst>
                <a:ext uri="{FF2B5EF4-FFF2-40B4-BE49-F238E27FC236}">
                  <a16:creationId xmlns:a16="http://schemas.microsoft.com/office/drawing/2014/main" id="{46F55AF4-84C8-BF65-C6E6-E431B39352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24" name="Group 10">
            <a:extLst>
              <a:ext uri="{FF2B5EF4-FFF2-40B4-BE49-F238E27FC236}">
                <a16:creationId xmlns:a16="http://schemas.microsoft.com/office/drawing/2014/main" id="{4491C106-3747-71A7-126C-CF13B0DCEC89}"/>
              </a:ext>
            </a:extLst>
          </p:cNvPr>
          <p:cNvGrpSpPr>
            <a:grpSpLocks/>
          </p:cNvGrpSpPr>
          <p:nvPr/>
        </p:nvGrpSpPr>
        <p:grpSpPr bwMode="auto">
          <a:xfrm>
            <a:off x="7738820" y="6149379"/>
            <a:ext cx="533400" cy="533400"/>
            <a:chOff x="1824" y="2736"/>
            <a:chExt cx="336" cy="336"/>
          </a:xfrm>
        </p:grpSpPr>
        <p:sp>
          <p:nvSpPr>
            <p:cNvPr id="25" name="Oval 11">
              <a:extLst>
                <a:ext uri="{FF2B5EF4-FFF2-40B4-BE49-F238E27FC236}">
                  <a16:creationId xmlns:a16="http://schemas.microsoft.com/office/drawing/2014/main" id="{6705725F-E7AE-BCC2-267F-F476B28AC5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12">
              <a:extLst>
                <a:ext uri="{FF2B5EF4-FFF2-40B4-BE49-F238E27FC236}">
                  <a16:creationId xmlns:a16="http://schemas.microsoft.com/office/drawing/2014/main" id="{D48FE7FB-DD72-973F-435E-7B35B6EF9A7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27" name="Line 19">
            <a:extLst>
              <a:ext uri="{FF2B5EF4-FFF2-40B4-BE49-F238E27FC236}">
                <a16:creationId xmlns:a16="http://schemas.microsoft.com/office/drawing/2014/main" id="{661215D3-BA1C-9929-1DCE-4862B83E09B8}"/>
              </a:ext>
            </a:extLst>
          </p:cNvPr>
          <p:cNvSpPr>
            <a:spLocks noChangeShapeType="1"/>
          </p:cNvSpPr>
          <p:nvPr/>
        </p:nvSpPr>
        <p:spPr bwMode="auto">
          <a:xfrm flipV="1">
            <a:off x="7053020" y="4930179"/>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Line 20">
            <a:extLst>
              <a:ext uri="{FF2B5EF4-FFF2-40B4-BE49-F238E27FC236}">
                <a16:creationId xmlns:a16="http://schemas.microsoft.com/office/drawing/2014/main" id="{166D9285-ACA7-7FBA-F729-C63CB925C51A}"/>
              </a:ext>
            </a:extLst>
          </p:cNvPr>
          <p:cNvSpPr>
            <a:spLocks noChangeShapeType="1"/>
          </p:cNvSpPr>
          <p:nvPr/>
        </p:nvSpPr>
        <p:spPr bwMode="auto">
          <a:xfrm>
            <a:off x="7053020" y="5844579"/>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29" name="Text Box 26">
            <a:extLst>
              <a:ext uri="{FF2B5EF4-FFF2-40B4-BE49-F238E27FC236}">
                <a16:creationId xmlns:a16="http://schemas.microsoft.com/office/drawing/2014/main" id="{BFACE8A0-DDE3-0F22-C6BC-37196385AD41}"/>
              </a:ext>
            </a:extLst>
          </p:cNvPr>
          <p:cNvSpPr txBox="1">
            <a:spLocks noChangeArrowheads="1"/>
          </p:cNvSpPr>
          <p:nvPr/>
        </p:nvSpPr>
        <p:spPr bwMode="auto">
          <a:xfrm>
            <a:off x="7196881" y="60112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30" name="Text Box 28">
            <a:extLst>
              <a:ext uri="{FF2B5EF4-FFF2-40B4-BE49-F238E27FC236}">
                <a16:creationId xmlns:a16="http://schemas.microsoft.com/office/drawing/2014/main" id="{14E37DD9-67A6-496A-6342-56647570BFB3}"/>
              </a:ext>
            </a:extLst>
          </p:cNvPr>
          <p:cNvSpPr txBox="1">
            <a:spLocks noChangeArrowheads="1"/>
          </p:cNvSpPr>
          <p:nvPr/>
        </p:nvSpPr>
        <p:spPr bwMode="auto">
          <a:xfrm>
            <a:off x="7053020" y="4851359"/>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31" name="Group 7">
            <a:extLst>
              <a:ext uri="{FF2B5EF4-FFF2-40B4-BE49-F238E27FC236}">
                <a16:creationId xmlns:a16="http://schemas.microsoft.com/office/drawing/2014/main" id="{7856CB24-713D-6E51-023D-CACC10C32834}"/>
              </a:ext>
            </a:extLst>
          </p:cNvPr>
          <p:cNvGrpSpPr>
            <a:grpSpLocks/>
          </p:cNvGrpSpPr>
          <p:nvPr/>
        </p:nvGrpSpPr>
        <p:grpSpPr bwMode="auto">
          <a:xfrm>
            <a:off x="8919920" y="5308425"/>
            <a:ext cx="533400" cy="533400"/>
            <a:chOff x="1824" y="2736"/>
            <a:chExt cx="336" cy="336"/>
          </a:xfrm>
        </p:grpSpPr>
        <p:sp>
          <p:nvSpPr>
            <p:cNvPr id="32" name="Oval 8">
              <a:extLst>
                <a:ext uri="{FF2B5EF4-FFF2-40B4-BE49-F238E27FC236}">
                  <a16:creationId xmlns:a16="http://schemas.microsoft.com/office/drawing/2014/main" id="{0851B0D3-A3C8-8238-407D-4387FB65DDA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C562F1BF-D2FE-D99C-45F8-8B9DD8D5F7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34" name="Line 19">
            <a:extLst>
              <a:ext uri="{FF2B5EF4-FFF2-40B4-BE49-F238E27FC236}">
                <a16:creationId xmlns:a16="http://schemas.microsoft.com/office/drawing/2014/main" id="{4636BC3A-2665-EE48-5F99-6D9CD9BF9DD5}"/>
              </a:ext>
            </a:extLst>
          </p:cNvPr>
          <p:cNvSpPr>
            <a:spLocks noChangeShapeType="1"/>
          </p:cNvSpPr>
          <p:nvPr/>
        </p:nvSpPr>
        <p:spPr bwMode="auto">
          <a:xfrm>
            <a:off x="8272220" y="4907165"/>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Line 19">
            <a:extLst>
              <a:ext uri="{FF2B5EF4-FFF2-40B4-BE49-F238E27FC236}">
                <a16:creationId xmlns:a16="http://schemas.microsoft.com/office/drawing/2014/main" id="{13985BB4-7097-61BC-0C0E-757D32570FDA}"/>
              </a:ext>
            </a:extLst>
          </p:cNvPr>
          <p:cNvSpPr>
            <a:spLocks noChangeShapeType="1"/>
          </p:cNvSpPr>
          <p:nvPr/>
        </p:nvSpPr>
        <p:spPr bwMode="auto">
          <a:xfrm flipV="1">
            <a:off x="8284510" y="5765626"/>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8">
            <a:extLst>
              <a:ext uri="{FF2B5EF4-FFF2-40B4-BE49-F238E27FC236}">
                <a16:creationId xmlns:a16="http://schemas.microsoft.com/office/drawing/2014/main" id="{BFEFBF6B-80E8-3F5A-69B4-1BA6DF33D644}"/>
              </a:ext>
            </a:extLst>
          </p:cNvPr>
          <p:cNvSpPr txBox="1">
            <a:spLocks noChangeArrowheads="1"/>
          </p:cNvSpPr>
          <p:nvPr/>
        </p:nvSpPr>
        <p:spPr bwMode="auto">
          <a:xfrm>
            <a:off x="8443670" y="4851359"/>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37" name="Text Box 26">
            <a:extLst>
              <a:ext uri="{FF2B5EF4-FFF2-40B4-BE49-F238E27FC236}">
                <a16:creationId xmlns:a16="http://schemas.microsoft.com/office/drawing/2014/main" id="{32968DB2-B413-9828-FD0D-F1DD2C151D77}"/>
              </a:ext>
            </a:extLst>
          </p:cNvPr>
          <p:cNvSpPr txBox="1">
            <a:spLocks noChangeArrowheads="1"/>
          </p:cNvSpPr>
          <p:nvPr/>
        </p:nvSpPr>
        <p:spPr bwMode="auto">
          <a:xfrm>
            <a:off x="8597666" y="597180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38" name="Group 7">
            <a:extLst>
              <a:ext uri="{FF2B5EF4-FFF2-40B4-BE49-F238E27FC236}">
                <a16:creationId xmlns:a16="http://schemas.microsoft.com/office/drawing/2014/main" id="{BBB3FAC9-14E3-2245-4558-EC50294DD909}"/>
              </a:ext>
            </a:extLst>
          </p:cNvPr>
          <p:cNvGrpSpPr>
            <a:grpSpLocks/>
          </p:cNvGrpSpPr>
          <p:nvPr/>
        </p:nvGrpSpPr>
        <p:grpSpPr bwMode="auto">
          <a:xfrm>
            <a:off x="10083788" y="5308425"/>
            <a:ext cx="533400" cy="533400"/>
            <a:chOff x="1824" y="2736"/>
            <a:chExt cx="336" cy="336"/>
          </a:xfrm>
        </p:grpSpPr>
        <p:sp>
          <p:nvSpPr>
            <p:cNvPr id="39" name="Oval 8">
              <a:extLst>
                <a:ext uri="{FF2B5EF4-FFF2-40B4-BE49-F238E27FC236}">
                  <a16:creationId xmlns:a16="http://schemas.microsoft.com/office/drawing/2014/main" id="{FF10C39C-D2A0-EF23-EE0F-9ECE69818C9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0" name="Text Box 9">
              <a:extLst>
                <a:ext uri="{FF2B5EF4-FFF2-40B4-BE49-F238E27FC236}">
                  <a16:creationId xmlns:a16="http://schemas.microsoft.com/office/drawing/2014/main" id="{2DB4EBAC-162F-896A-7F43-7831F6843B0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41" name="Line 19">
            <a:extLst>
              <a:ext uri="{FF2B5EF4-FFF2-40B4-BE49-F238E27FC236}">
                <a16:creationId xmlns:a16="http://schemas.microsoft.com/office/drawing/2014/main" id="{5F4D3980-3049-5A78-F340-184C567BE1CF}"/>
              </a:ext>
            </a:extLst>
          </p:cNvPr>
          <p:cNvSpPr>
            <a:spLocks noChangeShapeType="1"/>
          </p:cNvSpPr>
          <p:nvPr/>
        </p:nvSpPr>
        <p:spPr bwMode="auto">
          <a:xfrm>
            <a:off x="9426206" y="5610577"/>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 Box 26">
            <a:extLst>
              <a:ext uri="{FF2B5EF4-FFF2-40B4-BE49-F238E27FC236}">
                <a16:creationId xmlns:a16="http://schemas.microsoft.com/office/drawing/2014/main" id="{51588C1E-5F2F-CD86-CF83-3B5684DBD568}"/>
              </a:ext>
            </a:extLst>
          </p:cNvPr>
          <p:cNvSpPr txBox="1">
            <a:spLocks noChangeArrowheads="1"/>
          </p:cNvSpPr>
          <p:nvPr/>
        </p:nvSpPr>
        <p:spPr bwMode="auto">
          <a:xfrm>
            <a:off x="9621377" y="52873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43" name="Arrow: Right 42">
            <a:extLst>
              <a:ext uri="{FF2B5EF4-FFF2-40B4-BE49-F238E27FC236}">
                <a16:creationId xmlns:a16="http://schemas.microsoft.com/office/drawing/2014/main" id="{42EE730A-8180-9EED-BF15-8E0EB7C264E9}"/>
              </a:ext>
            </a:extLst>
          </p:cNvPr>
          <p:cNvSpPr/>
          <p:nvPr/>
        </p:nvSpPr>
        <p:spPr>
          <a:xfrm>
            <a:off x="3505553" y="506423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3499877" y="4762174"/>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828579030"/>
              </p:ext>
            </p:extLst>
          </p:nvPr>
        </p:nvGraphicFramePr>
        <p:xfrm>
          <a:off x="4364092"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46" name="Text Placeholder 2">
            <a:extLst>
              <a:ext uri="{FF2B5EF4-FFF2-40B4-BE49-F238E27FC236}">
                <a16:creationId xmlns:a16="http://schemas.microsoft.com/office/drawing/2014/main" id="{2424F4B9-D693-6973-E2EE-C78FCA762707}"/>
              </a:ext>
            </a:extLst>
          </p:cNvPr>
          <p:cNvSpPr txBox="1">
            <a:spLocks/>
          </p:cNvSpPr>
          <p:nvPr/>
        </p:nvSpPr>
        <p:spPr>
          <a:xfrm>
            <a:off x="586154" y="20477"/>
            <a:ext cx="11160369" cy="1928097"/>
          </a:xfrm>
          <a:prstGeom prst="rect">
            <a:avLst/>
          </a:prstGeom>
          <a:noFill/>
          <a:ln>
            <a:noFill/>
          </a:ln>
        </p:spPr>
        <p:txBody>
          <a:bodyPr spcFirstLastPara="1" wrap="square" lIns="44175" tIns="44175" rIns="44175" bIns="44175" anchor="t" anchorCtr="0">
            <a:normAutofit fontScale="925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solidFill>
                  <a:srgbClr val="FF0000"/>
                </a:solidFill>
              </a:rPr>
              <a:t>Dijkstra’s algorithm does not work for negative edge weights. </a:t>
            </a:r>
            <a:r>
              <a:rPr lang="en-GB" sz="2400" dirty="0"/>
              <a:t>Dijkstra’s Algorithm is greedy and optimal: any node that has been visited should have its shortest distance to the source. After visiting A, C, D, we have got D’s shortest distance to A is 2, but after visiting B, D’s distance to A is updated to -10, which violates the greedy optimal assumption. (Even if you update D’s distance to A to -10, its downstream node E’s distance will not be updated.)</a:t>
            </a:r>
          </a:p>
          <a:p>
            <a:endParaRPr lang="en-SE" sz="2400" dirty="0"/>
          </a:p>
        </p:txBody>
      </p:sp>
    </p:spTree>
    <p:extLst>
      <p:ext uri="{BB962C8B-B14F-4D97-AF65-F5344CB8AC3E}">
        <p14:creationId xmlns:p14="http://schemas.microsoft.com/office/powerpoint/2010/main" val="18121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sp>
        <p:nvSpPr>
          <p:cNvPr id="3" name="Text Placeholder 2">
            <a:extLst>
              <a:ext uri="{FF2B5EF4-FFF2-40B4-BE49-F238E27FC236}">
                <a16:creationId xmlns:a16="http://schemas.microsoft.com/office/drawing/2014/main" id="{7EBD27DB-7B84-FBAE-C3CF-9B62FBCB9356}"/>
              </a:ext>
            </a:extLst>
          </p:cNvPr>
          <p:cNvSpPr>
            <a:spLocks noGrp="1"/>
          </p:cNvSpPr>
          <p:nvPr>
            <p:ph type="body" idx="1"/>
          </p:nvPr>
        </p:nvSpPr>
        <p:spPr/>
        <p:txBody>
          <a:bodyPr/>
          <a:lstStyle/>
          <a:p>
            <a:endParaRPr lang="en-SE"/>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86220" y="5562600"/>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129220" y="4648200"/>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129220" y="6324600"/>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443420" y="5105400"/>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443420" y="6019800"/>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87281" y="61864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443420" y="5026580"/>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310320" y="5483646"/>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62620" y="5082386"/>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74910" y="5940847"/>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834070" y="5026580"/>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88066" y="614702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918022"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98723"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404436"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403569"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74188" y="5483646"/>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816606" y="5785798"/>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9011777" y="54625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73964" y="212745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73097" y="1825397"/>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2212353554"/>
              </p:ext>
            </p:extLst>
          </p:nvPr>
        </p:nvGraphicFramePr>
        <p:xfrm>
          <a:off x="1354558" y="3992880"/>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95182" y="3678337"/>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94582" y="3455437"/>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07269660"/>
              </p:ext>
            </p:extLst>
          </p:nvPr>
        </p:nvGraphicFramePr>
        <p:xfrm>
          <a:off x="3902311" y="403265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918022" y="4776826"/>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98723" y="4474768"/>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96560" y="6422023"/>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20368-6E43-B050-CC79-13BF2E48F03E}"/>
              </a:ext>
            </a:extLst>
          </p:cNvPr>
          <p:cNvSpPr>
            <a:spLocks noGrp="1"/>
          </p:cNvSpPr>
          <p:nvPr>
            <p:ph type="body" idx="1"/>
          </p:nvPr>
        </p:nvSpPr>
        <p:spPr/>
        <p:txBody>
          <a:bodyPr/>
          <a:lstStyle/>
          <a:p>
            <a:endParaRPr lang="en-SE" dirty="0"/>
          </a:p>
        </p:txBody>
      </p:sp>
      <p:grpSp>
        <p:nvGrpSpPr>
          <p:cNvPr id="4" name="Group 4">
            <a:extLst>
              <a:ext uri="{FF2B5EF4-FFF2-40B4-BE49-F238E27FC236}">
                <a16:creationId xmlns:a16="http://schemas.microsoft.com/office/drawing/2014/main" id="{8A5D45CF-5549-C0CF-B465-E34F76F2C95F}"/>
              </a:ext>
            </a:extLst>
          </p:cNvPr>
          <p:cNvGrpSpPr>
            <a:grpSpLocks/>
          </p:cNvGrpSpPr>
          <p:nvPr/>
        </p:nvGrpSpPr>
        <p:grpSpPr bwMode="auto">
          <a:xfrm>
            <a:off x="6327601" y="5492622"/>
            <a:ext cx="533400" cy="533400"/>
            <a:chOff x="1824" y="2736"/>
            <a:chExt cx="336" cy="336"/>
          </a:xfrm>
        </p:grpSpPr>
        <p:sp>
          <p:nvSpPr>
            <p:cNvPr id="5" name="Oval 5">
              <a:extLst>
                <a:ext uri="{FF2B5EF4-FFF2-40B4-BE49-F238E27FC236}">
                  <a16:creationId xmlns:a16="http://schemas.microsoft.com/office/drawing/2014/main" id="{D1E3F4E2-54AD-69BA-91F3-11CEDFFAE6A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04E5554F-0C81-8D5C-62A2-7092C4F386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DA767AB4-9A2E-F5EC-9088-E75A2BBC37E9}"/>
              </a:ext>
            </a:extLst>
          </p:cNvPr>
          <p:cNvGrpSpPr>
            <a:grpSpLocks/>
          </p:cNvGrpSpPr>
          <p:nvPr/>
        </p:nvGrpSpPr>
        <p:grpSpPr bwMode="auto">
          <a:xfrm>
            <a:off x="7470601" y="4578222"/>
            <a:ext cx="533400" cy="533400"/>
            <a:chOff x="1824" y="2736"/>
            <a:chExt cx="336" cy="336"/>
          </a:xfrm>
        </p:grpSpPr>
        <p:sp>
          <p:nvSpPr>
            <p:cNvPr id="8" name="Oval 8">
              <a:extLst>
                <a:ext uri="{FF2B5EF4-FFF2-40B4-BE49-F238E27FC236}">
                  <a16:creationId xmlns:a16="http://schemas.microsoft.com/office/drawing/2014/main" id="{F35EDB95-1357-F468-BCDC-CF780929A06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6DD05171-15D3-0E41-71BC-9BFD26E1DC4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F686818D-1F4C-DEE1-3BA5-5CA2CF9C2B17}"/>
              </a:ext>
            </a:extLst>
          </p:cNvPr>
          <p:cNvGrpSpPr>
            <a:grpSpLocks/>
          </p:cNvGrpSpPr>
          <p:nvPr/>
        </p:nvGrpSpPr>
        <p:grpSpPr bwMode="auto">
          <a:xfrm>
            <a:off x="7470601" y="6254622"/>
            <a:ext cx="533400" cy="533400"/>
            <a:chOff x="1824" y="2736"/>
            <a:chExt cx="336" cy="336"/>
          </a:xfrm>
        </p:grpSpPr>
        <p:sp>
          <p:nvSpPr>
            <p:cNvPr id="11" name="Oval 11">
              <a:extLst>
                <a:ext uri="{FF2B5EF4-FFF2-40B4-BE49-F238E27FC236}">
                  <a16:creationId xmlns:a16="http://schemas.microsoft.com/office/drawing/2014/main" id="{8B21B4A5-EE1B-AAC0-50D8-E5F7D60175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35650E2D-964F-D211-DFC1-C5F3432832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B3B670CE-D4A0-E73C-F07A-87603786C8E8}"/>
              </a:ext>
            </a:extLst>
          </p:cNvPr>
          <p:cNvSpPr>
            <a:spLocks noChangeShapeType="1"/>
          </p:cNvSpPr>
          <p:nvPr/>
        </p:nvSpPr>
        <p:spPr bwMode="auto">
          <a:xfrm flipV="1">
            <a:off x="6784801" y="503542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4F15CBF4-E2B6-FA70-B28C-B10250DDBC28}"/>
              </a:ext>
            </a:extLst>
          </p:cNvPr>
          <p:cNvSpPr>
            <a:spLocks noChangeShapeType="1"/>
          </p:cNvSpPr>
          <p:nvPr/>
        </p:nvSpPr>
        <p:spPr bwMode="auto">
          <a:xfrm>
            <a:off x="6784801" y="594982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F88161FB-1717-C7A8-2860-C176870F4D8E}"/>
              </a:ext>
            </a:extLst>
          </p:cNvPr>
          <p:cNvSpPr txBox="1">
            <a:spLocks noChangeArrowheads="1"/>
          </p:cNvSpPr>
          <p:nvPr/>
        </p:nvSpPr>
        <p:spPr bwMode="auto">
          <a:xfrm>
            <a:off x="6928662" y="61165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3A16DBEE-F2D9-BE55-9976-8BBA3E4CD242}"/>
              </a:ext>
            </a:extLst>
          </p:cNvPr>
          <p:cNvSpPr txBox="1">
            <a:spLocks noChangeArrowheads="1"/>
          </p:cNvSpPr>
          <p:nvPr/>
        </p:nvSpPr>
        <p:spPr bwMode="auto">
          <a:xfrm>
            <a:off x="6784801" y="495660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B8072396-F0A2-184D-0D87-37E14A2A6167}"/>
              </a:ext>
            </a:extLst>
          </p:cNvPr>
          <p:cNvGrpSpPr>
            <a:grpSpLocks/>
          </p:cNvGrpSpPr>
          <p:nvPr/>
        </p:nvGrpSpPr>
        <p:grpSpPr bwMode="auto">
          <a:xfrm>
            <a:off x="8651701" y="5413668"/>
            <a:ext cx="533400" cy="533400"/>
            <a:chOff x="1824" y="2736"/>
            <a:chExt cx="336" cy="336"/>
          </a:xfrm>
        </p:grpSpPr>
        <p:sp>
          <p:nvSpPr>
            <p:cNvPr id="18" name="Oval 8">
              <a:extLst>
                <a:ext uri="{FF2B5EF4-FFF2-40B4-BE49-F238E27FC236}">
                  <a16:creationId xmlns:a16="http://schemas.microsoft.com/office/drawing/2014/main" id="{798F3305-9E29-B4DE-F860-D870B9F6AA8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D6AFC951-50E0-F65E-68D4-924EDA216E0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83BDB9D2-EAFC-C848-EE05-E723F86ACE76}"/>
              </a:ext>
            </a:extLst>
          </p:cNvPr>
          <p:cNvSpPr>
            <a:spLocks noChangeShapeType="1"/>
          </p:cNvSpPr>
          <p:nvPr/>
        </p:nvSpPr>
        <p:spPr bwMode="auto">
          <a:xfrm>
            <a:off x="8004001" y="501240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BE2A485C-1AEF-6F29-4A2E-DF5E51F7B288}"/>
              </a:ext>
            </a:extLst>
          </p:cNvPr>
          <p:cNvSpPr>
            <a:spLocks noChangeShapeType="1"/>
          </p:cNvSpPr>
          <p:nvPr/>
        </p:nvSpPr>
        <p:spPr bwMode="auto">
          <a:xfrm flipV="1">
            <a:off x="8016291" y="587086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2ABDEDEA-37EF-1AA0-9056-EDA849A9BC96}"/>
              </a:ext>
            </a:extLst>
          </p:cNvPr>
          <p:cNvSpPr txBox="1">
            <a:spLocks noChangeArrowheads="1"/>
          </p:cNvSpPr>
          <p:nvPr/>
        </p:nvSpPr>
        <p:spPr bwMode="auto">
          <a:xfrm>
            <a:off x="8175451" y="495660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D1138BCB-1107-FFA2-BA75-15C54CDC1679}"/>
              </a:ext>
            </a:extLst>
          </p:cNvPr>
          <p:cNvSpPr txBox="1">
            <a:spLocks noChangeArrowheads="1"/>
          </p:cNvSpPr>
          <p:nvPr/>
        </p:nvSpPr>
        <p:spPr bwMode="auto">
          <a:xfrm>
            <a:off x="8329447" y="607705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3259403"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3240104"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745817"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744950"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32A717F8-B1C2-B346-89D7-15D7300A12C3}"/>
              </a:ext>
            </a:extLst>
          </p:cNvPr>
          <p:cNvGrpSpPr>
            <a:grpSpLocks/>
          </p:cNvGrpSpPr>
          <p:nvPr/>
        </p:nvGrpSpPr>
        <p:grpSpPr bwMode="auto">
          <a:xfrm>
            <a:off x="9815569" y="5413668"/>
            <a:ext cx="533400" cy="533400"/>
            <a:chOff x="1824" y="2736"/>
            <a:chExt cx="336" cy="336"/>
          </a:xfrm>
        </p:grpSpPr>
        <p:sp>
          <p:nvSpPr>
            <p:cNvPr id="32" name="Oval 8">
              <a:extLst>
                <a:ext uri="{FF2B5EF4-FFF2-40B4-BE49-F238E27FC236}">
                  <a16:creationId xmlns:a16="http://schemas.microsoft.com/office/drawing/2014/main" id="{EDB1AA54-F045-BC8F-9016-E934D47C8E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29B9F781-8A7A-D155-9C0E-D19D9F80028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AEB04739-926A-65BB-3F5A-BEBF12C371BC}"/>
              </a:ext>
            </a:extLst>
          </p:cNvPr>
          <p:cNvSpPr>
            <a:spLocks noChangeShapeType="1"/>
          </p:cNvSpPr>
          <p:nvPr/>
        </p:nvSpPr>
        <p:spPr bwMode="auto">
          <a:xfrm>
            <a:off x="9157987" y="571582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696B70ED-9A80-EA68-8791-CB563BD6B68B}"/>
              </a:ext>
            </a:extLst>
          </p:cNvPr>
          <p:cNvSpPr txBox="1">
            <a:spLocks noChangeArrowheads="1"/>
          </p:cNvSpPr>
          <p:nvPr/>
        </p:nvSpPr>
        <p:spPr bwMode="auto">
          <a:xfrm>
            <a:off x="9353158" y="53926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D3BE2999-454D-8DFF-0F5B-B0E7621BAF41}"/>
              </a:ext>
            </a:extLst>
          </p:cNvPr>
          <p:cNvSpPr/>
          <p:nvPr/>
        </p:nvSpPr>
        <p:spPr>
          <a:xfrm>
            <a:off x="8215345" y="205747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8214478" y="175541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2269461264"/>
              </p:ext>
            </p:extLst>
          </p:nvPr>
        </p:nvGraphicFramePr>
        <p:xfrm>
          <a:off x="1695939" y="392290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3236563" y="360835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835963" y="338545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1314075942"/>
              </p:ext>
            </p:extLst>
          </p:nvPr>
        </p:nvGraphicFramePr>
        <p:xfrm>
          <a:off x="4243692" y="39626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3259403" y="470684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3240104" y="440479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2037941" y="635204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edge update order is: AB, AC, BD, CD, DE.  We run for 2 iterations (less than V-1=3 iterations), and converge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133984"/>
            <a:ext cx="11187000" cy="5689207"/>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800" dirty="0"/>
              <a:t>Relax all the edges one more time, i.e. the V-</a:t>
            </a:r>
            <a:r>
              <a:rPr lang="en-GB" sz="1800" dirty="0" err="1"/>
              <a:t>th</a:t>
            </a:r>
            <a:r>
              <a:rPr lang="en-GB" sz="1800" dirty="0"/>
              <a:t> time. Negative cycle exists if any edge can be further relaxed</a:t>
            </a:r>
          </a:p>
          <a:p>
            <a:pPr lvl="2"/>
            <a:r>
              <a:rPr lang="en-GB" sz="1800" dirty="0"/>
              <a:t>It can find any negative cycle that is reachable from source node s (but not negative cycles that are unreachable from s).</a:t>
            </a:r>
          </a:p>
          <a:p>
            <a:pPr lvl="2"/>
            <a:r>
              <a:rPr lang="en-GB" sz="1800" dirty="0"/>
              <a:t>If there is a negative cycle that is reachable from source node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2198497209"/>
              </p:ext>
            </p:extLst>
          </p:nvPr>
        </p:nvGraphicFramePr>
        <p:xfrm>
          <a:off x="1698813" y="2022756"/>
          <a:ext cx="9520172" cy="323088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5580716">
                  <a:extLst>
                    <a:ext uri="{9D8B030D-6E8A-4147-A177-3AD203B41FA5}">
                      <a16:colId xmlns:a16="http://schemas.microsoft.com/office/drawing/2014/main" val="2195734352"/>
                    </a:ext>
                  </a:extLst>
                </a:gridCol>
                <a:gridCol w="212187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O(VE)</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node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node as the source.</a:t>
            </a:r>
          </a:p>
          <a:p>
            <a:pPr lvl="1"/>
            <a:r>
              <a:rPr lang="en-GB" dirty="0">
                <a:latin typeface="Quattrocento Sans" panose="020B0502050000020003" pitchFamily="34" charset="0"/>
              </a:rPr>
              <a:t>We can run Bellman-Ford algorithm with every node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a:xfrm>
            <a:off x="339969" y="156716"/>
            <a:ext cx="11430000" cy="1143000"/>
          </a:xfrm>
        </p:spPr>
        <p:txBody>
          <a:bodyPr>
            <a:normAutofit fontScale="90000"/>
          </a:bodyPr>
          <a:lstStyle/>
          <a:p>
            <a:r>
              <a:rPr lang="en-GB" sz="4000" dirty="0">
                <a:solidFill>
                  <a:schemeClr val="tx1"/>
                </a:solidFill>
                <a:latin typeface="Quattrocento Sans" panose="020B0502050000020003" pitchFamily="34" charset="0"/>
              </a:rPr>
              <a:t>Example 1: Increase weight of every edge by a constant?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36" grpId="0"/>
      <p:bldP spid="37" grpId="0"/>
      <p:bldP spid="38" grpId="0"/>
      <p:bldP spid="39" grpId="0"/>
      <p:bldP spid="5" grpId="0" animBg="1"/>
      <p:bldP spid="9" grpId="0" animBg="1"/>
      <p:bldP spid="10" grpId="0" animBg="1"/>
      <p:bldP spid="11" grpId="0" animBg="1"/>
      <p:bldP spid="15" grpId="0"/>
      <p:bldP spid="16" grpId="0"/>
      <p:bldP spid="17" grpId="0"/>
      <p:bldP spid="18" grpId="0"/>
      <p:bldP spid="19" grpId="0" animBg="1"/>
      <p:bldP spid="21" grpId="0" animBg="1"/>
      <p:bldP spid="22" grpId="0" animBg="1"/>
      <p:bldP spid="23" grpId="0" animBg="1"/>
      <p:bldP spid="32" grpId="0"/>
      <p:bldP spid="40" grpId="0"/>
      <p:bldP spid="41" grpId="0" animBg="1"/>
      <p:bldP spid="43" grpId="0" animBg="1"/>
      <p:bldP spid="44" grpId="0" animBg="1"/>
      <p:bldP spid="45" grpId="0" animBg="1"/>
      <p:bldP spid="49" grpId="0"/>
      <p:bldP spid="50" grpId="0"/>
      <p:bldP spid="51" grpId="0"/>
      <p:bldP spid="5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Double the original weights?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for All-pairs Shortest Paths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node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node d, and run Dijkstra’s algorithm with every node as the source to obtain all-pairs shortest paths. Subtract h[s] – h[t] from length of each shortest path from s to t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Proof</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7FDC-E664-ED92-17E2-156D5E9EB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76E2D-239F-BC3D-47ED-73C3C3F5D397}"/>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A8630889-62D8-A4BA-7BB0-9C16C023D4E9}"/>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s, a, b and t are</a:t>
            </a:r>
          </a:p>
          <a:p>
            <a:pPr lvl="1">
              <a:buClr>
                <a:srgbClr val="F79646"/>
              </a:buClr>
            </a:pPr>
            <a:r>
              <a:rPr lang="en-GB" dirty="0">
                <a:solidFill>
                  <a:prstClr val="black"/>
                </a:solidFill>
                <a:latin typeface="Quattrocento Sans" panose="020B0502050000020003" pitchFamily="34" charset="0"/>
              </a:rPr>
              <a:t>h[s]=0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h[a]=-1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a:t>
            </a:r>
            <a:r>
              <a:rPr lang="en-GB" dirty="0">
                <a:solidFill>
                  <a:prstClr val="black"/>
                </a:solidFill>
                <a:latin typeface="Quattrocento Sans" panose="020B0502050000020003" pitchFamily="34" charset="0"/>
                <a:sym typeface="Wingdings" panose="05000000000000000000" pitchFamily="2" charset="2"/>
              </a:rPr>
              <a:t>), </a:t>
            </a:r>
            <a:r>
              <a:rPr lang="en-GB" dirty="0">
                <a:solidFill>
                  <a:prstClr val="black"/>
                </a:solidFill>
                <a:latin typeface="Quattrocento Sans" panose="020B0502050000020003" pitchFamily="34" charset="0"/>
              </a:rPr>
              <a:t>h[b]=-2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a:t>
            </a:r>
            <a:r>
              <a:rPr lang="en-GB" dirty="0">
                <a:solidFill>
                  <a:prstClr val="black"/>
                </a:solidFill>
                <a:latin typeface="Quattrocento Sans" panose="020B0502050000020003" pitchFamily="34" charset="0"/>
              </a:rPr>
              <a:t>), h[t]=-3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sabt</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pt-BR" dirty="0">
                <a:solidFill>
                  <a:prstClr val="black"/>
                </a:solidFill>
                <a:latin typeface="Quattrocento Sans" panose="020B0502050000020003" pitchFamily="34" charset="0"/>
              </a:rPr>
              <a:t>w’(s, a) = w(s, a) + h[s] – h[a] = -1 + 0 - (-1) = 0</a:t>
            </a:r>
          </a:p>
          <a:p>
            <a:pPr lvl="1">
              <a:buClr>
                <a:srgbClr val="F79646"/>
              </a:buClr>
            </a:pPr>
            <a:r>
              <a:rPr lang="pt-BR" dirty="0">
                <a:solidFill>
                  <a:prstClr val="black"/>
                </a:solidFill>
                <a:latin typeface="Quattrocento Sans" panose="020B0502050000020003" pitchFamily="34" charset="0"/>
              </a:rPr>
              <a:t>w’(a, b) = w(a, b) + h[a] – h[b] = -1 + -1 - (-2) = 0</a:t>
            </a:r>
          </a:p>
          <a:p>
            <a:pPr lvl="1">
              <a:buClr>
                <a:srgbClr val="F79646"/>
              </a:buClr>
            </a:pPr>
            <a:r>
              <a:rPr lang="pt-BR" dirty="0">
                <a:solidFill>
                  <a:prstClr val="black"/>
                </a:solidFill>
                <a:latin typeface="Quattrocento Sans" panose="020B0502050000020003" pitchFamily="34" charset="0"/>
              </a:rPr>
              <a:t>w’(b, t) = w(b, t) + h[b] – h[t] = -1 + -2 - (-3) = 0</a:t>
            </a:r>
          </a:p>
          <a:p>
            <a:pPr lvl="1">
              <a:buClr>
                <a:srgbClr val="F79646"/>
              </a:buClr>
            </a:pPr>
            <a:r>
              <a:rPr lang="pt-BR" dirty="0">
                <a:solidFill>
                  <a:prstClr val="black"/>
                </a:solidFill>
                <a:latin typeface="Quattrocento Sans" panose="020B0502050000020003" pitchFamily="34" charset="0"/>
              </a:rPr>
              <a:t>w’(s, t) = w(s, t) + h[s] – h[t] = -2 + 0 - (-3) = 1</a:t>
            </a:r>
          </a:p>
        </p:txBody>
      </p:sp>
      <p:sp>
        <p:nvSpPr>
          <p:cNvPr id="14" name="Oval 13">
            <a:extLst>
              <a:ext uri="{FF2B5EF4-FFF2-40B4-BE49-F238E27FC236}">
                <a16:creationId xmlns:a16="http://schemas.microsoft.com/office/drawing/2014/main" id="{137FC90D-E1A7-8EC2-F893-083B62F2DD80}"/>
              </a:ext>
            </a:extLst>
          </p:cNvPr>
          <p:cNvSpPr/>
          <p:nvPr/>
        </p:nvSpPr>
        <p:spPr>
          <a:xfrm>
            <a:off x="568987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75534E52-C807-6787-068C-D40BA87EEE11}"/>
              </a:ext>
            </a:extLst>
          </p:cNvPr>
          <p:cNvCxnSpPr>
            <a:cxnSpLocks/>
            <a:stCxn id="14" idx="2"/>
          </p:cNvCxnSpPr>
          <p:nvPr/>
        </p:nvCxnSpPr>
        <p:spPr>
          <a:xfrm flipH="1">
            <a:off x="5108908"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4D0A5A5-9E47-0BEA-D463-7711838E2A40}"/>
              </a:ext>
            </a:extLst>
          </p:cNvPr>
          <p:cNvSpPr/>
          <p:nvPr/>
        </p:nvSpPr>
        <p:spPr>
          <a:xfrm>
            <a:off x="4642600"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E4BF3E24-A61B-371B-E343-EB48E811EC32}"/>
              </a:ext>
            </a:extLst>
          </p:cNvPr>
          <p:cNvSpPr/>
          <p:nvPr/>
        </p:nvSpPr>
        <p:spPr>
          <a:xfrm>
            <a:off x="6737148"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47801563-9CB4-4397-8690-2A4BFE1233C4}"/>
              </a:ext>
            </a:extLst>
          </p:cNvPr>
          <p:cNvSpPr/>
          <p:nvPr/>
        </p:nvSpPr>
        <p:spPr>
          <a:xfrm>
            <a:off x="7798025"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9066973D-E86F-3BDE-113C-D0CF6D4F3989}"/>
              </a:ext>
            </a:extLst>
          </p:cNvPr>
          <p:cNvCxnSpPr>
            <a:cxnSpLocks/>
          </p:cNvCxnSpPr>
          <p:nvPr/>
        </p:nvCxnSpPr>
        <p:spPr>
          <a:xfrm flipH="1">
            <a:off x="6156182"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F4482B5-8DD3-F0C1-994E-88A7AFD37D8C}"/>
              </a:ext>
            </a:extLst>
          </p:cNvPr>
          <p:cNvCxnSpPr>
            <a:cxnSpLocks/>
          </p:cNvCxnSpPr>
          <p:nvPr/>
        </p:nvCxnSpPr>
        <p:spPr>
          <a:xfrm flipH="1">
            <a:off x="7217059"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6059CC06-6595-E4D6-92A2-C225AED89DA7}"/>
              </a:ext>
            </a:extLst>
          </p:cNvPr>
          <p:cNvCxnSpPr>
            <a:stCxn id="16" idx="4"/>
            <a:endCxn id="18" idx="4"/>
          </p:cNvCxnSpPr>
          <p:nvPr/>
        </p:nvCxnSpPr>
        <p:spPr>
          <a:xfrm rot="16200000" flipH="1">
            <a:off x="6451115"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3ADE947-3FA7-C1FF-E5D4-AD4949B09420}"/>
              </a:ext>
            </a:extLst>
          </p:cNvPr>
          <p:cNvSpPr txBox="1"/>
          <p:nvPr/>
        </p:nvSpPr>
        <p:spPr>
          <a:xfrm>
            <a:off x="519149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35215E85-8D91-2FCA-FA34-37C0C7DCD97A}"/>
              </a:ext>
            </a:extLst>
          </p:cNvPr>
          <p:cNvSpPr txBox="1"/>
          <p:nvPr/>
        </p:nvSpPr>
        <p:spPr>
          <a:xfrm>
            <a:off x="6215696"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24" name="TextBox 23">
            <a:extLst>
              <a:ext uri="{FF2B5EF4-FFF2-40B4-BE49-F238E27FC236}">
                <a16:creationId xmlns:a16="http://schemas.microsoft.com/office/drawing/2014/main" id="{F6412D9E-30BB-DFAC-8BB6-9F1A4B835DAE}"/>
              </a:ext>
            </a:extLst>
          </p:cNvPr>
          <p:cNvSpPr txBox="1"/>
          <p:nvPr/>
        </p:nvSpPr>
        <p:spPr>
          <a:xfrm>
            <a:off x="6185653"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0192F156-DCBB-045C-7285-B8C716184D7C}"/>
              </a:ext>
            </a:extLst>
          </p:cNvPr>
          <p:cNvSpPr txBox="1"/>
          <p:nvPr/>
        </p:nvSpPr>
        <p:spPr>
          <a:xfrm>
            <a:off x="7258070"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26" name="Straight Arrow Connector 25">
            <a:extLst>
              <a:ext uri="{FF2B5EF4-FFF2-40B4-BE49-F238E27FC236}">
                <a16:creationId xmlns:a16="http://schemas.microsoft.com/office/drawing/2014/main" id="{E4520E41-8331-76E5-8017-0492DD5EFCE7}"/>
              </a:ext>
            </a:extLst>
          </p:cNvPr>
          <p:cNvCxnSpPr>
            <a:cxnSpLocks/>
            <a:endCxn id="16" idx="7"/>
          </p:cNvCxnSpPr>
          <p:nvPr/>
        </p:nvCxnSpPr>
        <p:spPr>
          <a:xfrm flipH="1">
            <a:off x="5040620" y="4468730"/>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D05BBD4-039D-0E51-AD34-D2119553C658}"/>
              </a:ext>
            </a:extLst>
          </p:cNvPr>
          <p:cNvCxnSpPr>
            <a:cxnSpLocks/>
          </p:cNvCxnSpPr>
          <p:nvPr/>
        </p:nvCxnSpPr>
        <p:spPr>
          <a:xfrm flipH="1">
            <a:off x="5982908" y="4546845"/>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7525173-1595-D676-7330-E49D0E96E4D9}"/>
              </a:ext>
            </a:extLst>
          </p:cNvPr>
          <p:cNvCxnSpPr>
            <a:cxnSpLocks/>
          </p:cNvCxnSpPr>
          <p:nvPr/>
        </p:nvCxnSpPr>
        <p:spPr>
          <a:xfrm>
            <a:off x="6573329" y="4543699"/>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79F6A9-D421-3238-9C67-6746A8574C8A}"/>
              </a:ext>
            </a:extLst>
          </p:cNvPr>
          <p:cNvCxnSpPr>
            <a:cxnSpLocks/>
            <a:endCxn id="18" idx="1"/>
          </p:cNvCxnSpPr>
          <p:nvPr/>
        </p:nvCxnSpPr>
        <p:spPr>
          <a:xfrm>
            <a:off x="6678794" y="4393350"/>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383640-CC9C-D09A-8EB5-B0FA63F4F24D}"/>
              </a:ext>
            </a:extLst>
          </p:cNvPr>
          <p:cNvSpPr txBox="1"/>
          <p:nvPr/>
        </p:nvSpPr>
        <p:spPr>
          <a:xfrm>
            <a:off x="5518135" y="443096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6A9B3D1-7E12-C637-AB3F-5FA62591AFE6}"/>
              </a:ext>
            </a:extLst>
          </p:cNvPr>
          <p:cNvSpPr txBox="1"/>
          <p:nvPr/>
        </p:nvSpPr>
        <p:spPr>
          <a:xfrm>
            <a:off x="5945804" y="454369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2" name="TextBox 31">
            <a:extLst>
              <a:ext uri="{FF2B5EF4-FFF2-40B4-BE49-F238E27FC236}">
                <a16:creationId xmlns:a16="http://schemas.microsoft.com/office/drawing/2014/main" id="{3F5EF5F9-2E55-0AC3-70ED-A25C332486CB}"/>
              </a:ext>
            </a:extLst>
          </p:cNvPr>
          <p:cNvSpPr txBox="1"/>
          <p:nvPr/>
        </p:nvSpPr>
        <p:spPr>
          <a:xfrm>
            <a:off x="6457483" y="4570476"/>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3" name="TextBox 32">
            <a:extLst>
              <a:ext uri="{FF2B5EF4-FFF2-40B4-BE49-F238E27FC236}">
                <a16:creationId xmlns:a16="http://schemas.microsoft.com/office/drawing/2014/main" id="{04587A5D-C974-D7F3-BC99-64F1769C63C4}"/>
              </a:ext>
            </a:extLst>
          </p:cNvPr>
          <p:cNvSpPr txBox="1"/>
          <p:nvPr/>
        </p:nvSpPr>
        <p:spPr>
          <a:xfrm>
            <a:off x="7203456" y="4476568"/>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4" name="TextBox 33">
            <a:extLst>
              <a:ext uri="{FF2B5EF4-FFF2-40B4-BE49-F238E27FC236}">
                <a16:creationId xmlns:a16="http://schemas.microsoft.com/office/drawing/2014/main" id="{D14151BF-B928-4BF5-EB11-AE30454F94D7}"/>
              </a:ext>
            </a:extLst>
          </p:cNvPr>
          <p:cNvSpPr txBox="1"/>
          <p:nvPr/>
        </p:nvSpPr>
        <p:spPr>
          <a:xfrm>
            <a:off x="4171315" y="5369128"/>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35" name="TextBox 34">
            <a:extLst>
              <a:ext uri="{FF2B5EF4-FFF2-40B4-BE49-F238E27FC236}">
                <a16:creationId xmlns:a16="http://schemas.microsoft.com/office/drawing/2014/main" id="{BE753042-66AD-A976-9DD5-DE1597B0FFC9}"/>
              </a:ext>
            </a:extLst>
          </p:cNvPr>
          <p:cNvSpPr txBox="1"/>
          <p:nvPr/>
        </p:nvSpPr>
        <p:spPr>
          <a:xfrm>
            <a:off x="5580193" y="5394792"/>
            <a:ext cx="78418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36" name="TextBox 35">
            <a:extLst>
              <a:ext uri="{FF2B5EF4-FFF2-40B4-BE49-F238E27FC236}">
                <a16:creationId xmlns:a16="http://schemas.microsoft.com/office/drawing/2014/main" id="{B32C53E6-0102-EEF7-A8D9-E21A1CC5F80E}"/>
              </a:ext>
            </a:extLst>
          </p:cNvPr>
          <p:cNvSpPr txBox="1"/>
          <p:nvPr/>
        </p:nvSpPr>
        <p:spPr>
          <a:xfrm>
            <a:off x="6534638" y="5401320"/>
            <a:ext cx="79380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99D8AB36-FD41-682F-9936-6CE9BE8CEC56}"/>
              </a:ext>
            </a:extLst>
          </p:cNvPr>
          <p:cNvSpPr txBox="1"/>
          <p:nvPr/>
        </p:nvSpPr>
        <p:spPr>
          <a:xfrm>
            <a:off x="7842673" y="5469370"/>
            <a:ext cx="75533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38" name="Oval 37">
            <a:extLst>
              <a:ext uri="{FF2B5EF4-FFF2-40B4-BE49-F238E27FC236}">
                <a16:creationId xmlns:a16="http://schemas.microsoft.com/office/drawing/2014/main" id="{42F27760-D81D-A58F-98DD-B61D5FE8B6B6}"/>
              </a:ext>
            </a:extLst>
          </p:cNvPr>
          <p:cNvSpPr/>
          <p:nvPr/>
        </p:nvSpPr>
        <p:spPr>
          <a:xfrm>
            <a:off x="6307103" y="414151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950190EA-F10B-9A2F-DF94-8786A366D752}"/>
              </a:ext>
            </a:extLst>
          </p:cNvPr>
          <p:cNvSpPr/>
          <p:nvPr/>
        </p:nvSpPr>
        <p:spPr>
          <a:xfrm>
            <a:off x="1328050"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B7FAACF3-B24D-79C4-5B6F-C2A10915A9C8}"/>
              </a:ext>
            </a:extLst>
          </p:cNvPr>
          <p:cNvCxnSpPr>
            <a:cxnSpLocks/>
            <a:stCxn id="39" idx="2"/>
          </p:cNvCxnSpPr>
          <p:nvPr/>
        </p:nvCxnSpPr>
        <p:spPr>
          <a:xfrm flipH="1">
            <a:off x="747084"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DD75BB00-296B-ABD8-635B-50B2ED37D605}"/>
              </a:ext>
            </a:extLst>
          </p:cNvPr>
          <p:cNvSpPr/>
          <p:nvPr/>
        </p:nvSpPr>
        <p:spPr>
          <a:xfrm>
            <a:off x="280776"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DB96D5BA-A384-291C-7A29-B4C0857730EF}"/>
              </a:ext>
            </a:extLst>
          </p:cNvPr>
          <p:cNvSpPr/>
          <p:nvPr/>
        </p:nvSpPr>
        <p:spPr>
          <a:xfrm>
            <a:off x="237532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D7C7C16-E64E-5059-9FFF-AB88B0E91E03}"/>
              </a:ext>
            </a:extLst>
          </p:cNvPr>
          <p:cNvSpPr/>
          <p:nvPr/>
        </p:nvSpPr>
        <p:spPr>
          <a:xfrm>
            <a:off x="3436201"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5995E421-7FBC-E7E0-2578-092C7E2441B8}"/>
              </a:ext>
            </a:extLst>
          </p:cNvPr>
          <p:cNvCxnSpPr>
            <a:cxnSpLocks/>
          </p:cNvCxnSpPr>
          <p:nvPr/>
        </p:nvCxnSpPr>
        <p:spPr>
          <a:xfrm flipH="1">
            <a:off x="1794358"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55CAC19-3F38-87DE-1F10-B301614C0607}"/>
              </a:ext>
            </a:extLst>
          </p:cNvPr>
          <p:cNvCxnSpPr>
            <a:cxnSpLocks/>
          </p:cNvCxnSpPr>
          <p:nvPr/>
        </p:nvCxnSpPr>
        <p:spPr>
          <a:xfrm flipH="1">
            <a:off x="2855235"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6" name="Connector: Curved 45">
            <a:extLst>
              <a:ext uri="{FF2B5EF4-FFF2-40B4-BE49-F238E27FC236}">
                <a16:creationId xmlns:a16="http://schemas.microsoft.com/office/drawing/2014/main" id="{C4783078-6B0D-B287-92BC-23E1F41622F1}"/>
              </a:ext>
            </a:extLst>
          </p:cNvPr>
          <p:cNvCxnSpPr>
            <a:stCxn id="41" idx="4"/>
            <a:endCxn id="43" idx="4"/>
          </p:cNvCxnSpPr>
          <p:nvPr/>
        </p:nvCxnSpPr>
        <p:spPr>
          <a:xfrm rot="16200000" flipH="1">
            <a:off x="2089291"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6B34BD8-8AA2-E7FC-5C03-9B2212CA432F}"/>
              </a:ext>
            </a:extLst>
          </p:cNvPr>
          <p:cNvSpPr txBox="1"/>
          <p:nvPr/>
        </p:nvSpPr>
        <p:spPr>
          <a:xfrm>
            <a:off x="829675"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8" name="TextBox 47">
            <a:extLst>
              <a:ext uri="{FF2B5EF4-FFF2-40B4-BE49-F238E27FC236}">
                <a16:creationId xmlns:a16="http://schemas.microsoft.com/office/drawing/2014/main" id="{5597CF49-6627-23AB-8546-A3A3AB0D7174}"/>
              </a:ext>
            </a:extLst>
          </p:cNvPr>
          <p:cNvSpPr txBox="1"/>
          <p:nvPr/>
        </p:nvSpPr>
        <p:spPr>
          <a:xfrm>
            <a:off x="1853872"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9" name="TextBox 48">
            <a:extLst>
              <a:ext uri="{FF2B5EF4-FFF2-40B4-BE49-F238E27FC236}">
                <a16:creationId xmlns:a16="http://schemas.microsoft.com/office/drawing/2014/main" id="{4B3218CC-8B88-B070-CA42-FFC36832BB5F}"/>
              </a:ext>
            </a:extLst>
          </p:cNvPr>
          <p:cNvSpPr txBox="1"/>
          <p:nvPr/>
        </p:nvSpPr>
        <p:spPr>
          <a:xfrm>
            <a:off x="182382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824BE332-BFEE-A912-B51A-1BE397449F7A}"/>
              </a:ext>
            </a:extLst>
          </p:cNvPr>
          <p:cNvSpPr txBox="1"/>
          <p:nvPr/>
        </p:nvSpPr>
        <p:spPr>
          <a:xfrm>
            <a:off x="2896246"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2302" name="Oval 12301">
            <a:extLst>
              <a:ext uri="{FF2B5EF4-FFF2-40B4-BE49-F238E27FC236}">
                <a16:creationId xmlns:a16="http://schemas.microsoft.com/office/drawing/2014/main" id="{A5C4AF7E-91A4-ED4D-757B-1364D820CDE2}"/>
              </a:ext>
            </a:extLst>
          </p:cNvPr>
          <p:cNvSpPr/>
          <p:nvPr/>
        </p:nvSpPr>
        <p:spPr>
          <a:xfrm>
            <a:off x="9552440"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3" name="Straight Connector 12302">
            <a:extLst>
              <a:ext uri="{FF2B5EF4-FFF2-40B4-BE49-F238E27FC236}">
                <a16:creationId xmlns:a16="http://schemas.microsoft.com/office/drawing/2014/main" id="{90D405EE-DB42-00B4-EFD8-45AF590E7808}"/>
              </a:ext>
            </a:extLst>
          </p:cNvPr>
          <p:cNvCxnSpPr>
            <a:cxnSpLocks/>
            <a:stCxn id="12302" idx="2"/>
          </p:cNvCxnSpPr>
          <p:nvPr/>
        </p:nvCxnSpPr>
        <p:spPr>
          <a:xfrm flipH="1">
            <a:off x="8971474" y="5225988"/>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304" name="Oval 12303">
            <a:extLst>
              <a:ext uri="{FF2B5EF4-FFF2-40B4-BE49-F238E27FC236}">
                <a16:creationId xmlns:a16="http://schemas.microsoft.com/office/drawing/2014/main" id="{32E1ED0F-0ECE-59EB-8168-F72BB0D4EFE9}"/>
              </a:ext>
            </a:extLst>
          </p:cNvPr>
          <p:cNvSpPr/>
          <p:nvPr/>
        </p:nvSpPr>
        <p:spPr>
          <a:xfrm>
            <a:off x="8505166" y="49779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5" name="Oval 12304">
            <a:extLst>
              <a:ext uri="{FF2B5EF4-FFF2-40B4-BE49-F238E27FC236}">
                <a16:creationId xmlns:a16="http://schemas.microsoft.com/office/drawing/2014/main" id="{9CC99EE8-2F83-A37F-A603-DF740014488A}"/>
              </a:ext>
            </a:extLst>
          </p:cNvPr>
          <p:cNvSpPr/>
          <p:nvPr/>
        </p:nvSpPr>
        <p:spPr>
          <a:xfrm>
            <a:off x="10599714"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6" name="Oval 12305">
            <a:extLst>
              <a:ext uri="{FF2B5EF4-FFF2-40B4-BE49-F238E27FC236}">
                <a16:creationId xmlns:a16="http://schemas.microsoft.com/office/drawing/2014/main" id="{DB072467-0B4D-85B0-2376-AB096967B671}"/>
              </a:ext>
            </a:extLst>
          </p:cNvPr>
          <p:cNvSpPr/>
          <p:nvPr/>
        </p:nvSpPr>
        <p:spPr>
          <a:xfrm>
            <a:off x="11660591"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7" name="Straight Connector 12306">
            <a:extLst>
              <a:ext uri="{FF2B5EF4-FFF2-40B4-BE49-F238E27FC236}">
                <a16:creationId xmlns:a16="http://schemas.microsoft.com/office/drawing/2014/main" id="{4BE8CE7F-C579-1417-F500-6CF268449EF1}"/>
              </a:ext>
            </a:extLst>
          </p:cNvPr>
          <p:cNvCxnSpPr>
            <a:cxnSpLocks/>
          </p:cNvCxnSpPr>
          <p:nvPr/>
        </p:nvCxnSpPr>
        <p:spPr>
          <a:xfrm flipH="1">
            <a:off x="10018748" y="522737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8" name="Straight Connector 12307">
            <a:extLst>
              <a:ext uri="{FF2B5EF4-FFF2-40B4-BE49-F238E27FC236}">
                <a16:creationId xmlns:a16="http://schemas.microsoft.com/office/drawing/2014/main" id="{255CE2B0-0226-40B6-CDC3-FC4858DAB15F}"/>
              </a:ext>
            </a:extLst>
          </p:cNvPr>
          <p:cNvCxnSpPr>
            <a:cxnSpLocks/>
          </p:cNvCxnSpPr>
          <p:nvPr/>
        </p:nvCxnSpPr>
        <p:spPr>
          <a:xfrm flipH="1">
            <a:off x="11079625" y="523016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9" name="Connector: Curved 12308">
            <a:extLst>
              <a:ext uri="{FF2B5EF4-FFF2-40B4-BE49-F238E27FC236}">
                <a16:creationId xmlns:a16="http://schemas.microsoft.com/office/drawing/2014/main" id="{3234FD7C-F819-4154-83CC-FE9F343DE29B}"/>
              </a:ext>
            </a:extLst>
          </p:cNvPr>
          <p:cNvCxnSpPr>
            <a:stCxn id="12304" idx="4"/>
            <a:endCxn id="12306" idx="4"/>
          </p:cNvCxnSpPr>
          <p:nvPr/>
        </p:nvCxnSpPr>
        <p:spPr>
          <a:xfrm rot="16200000" flipH="1">
            <a:off x="10313681" y="3889306"/>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310" name="TextBox 12309">
            <a:extLst>
              <a:ext uri="{FF2B5EF4-FFF2-40B4-BE49-F238E27FC236}">
                <a16:creationId xmlns:a16="http://schemas.microsoft.com/office/drawing/2014/main" id="{6ACF0F59-CFDB-61B4-19D0-B173084E9997}"/>
              </a:ext>
            </a:extLst>
          </p:cNvPr>
          <p:cNvSpPr txBox="1"/>
          <p:nvPr/>
        </p:nvSpPr>
        <p:spPr>
          <a:xfrm>
            <a:off x="9124403"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1" name="TextBox 12310">
            <a:extLst>
              <a:ext uri="{FF2B5EF4-FFF2-40B4-BE49-F238E27FC236}">
                <a16:creationId xmlns:a16="http://schemas.microsoft.com/office/drawing/2014/main" id="{CDA6A020-37AD-6820-E796-FD48214629E6}"/>
              </a:ext>
            </a:extLst>
          </p:cNvPr>
          <p:cNvSpPr txBox="1"/>
          <p:nvPr/>
        </p:nvSpPr>
        <p:spPr>
          <a:xfrm>
            <a:off x="10207215" y="5538404"/>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12312" name="TextBox 12311">
            <a:extLst>
              <a:ext uri="{FF2B5EF4-FFF2-40B4-BE49-F238E27FC236}">
                <a16:creationId xmlns:a16="http://schemas.microsoft.com/office/drawing/2014/main" id="{1D2AB978-FF1D-D874-4518-CB9D15990154}"/>
              </a:ext>
            </a:extLst>
          </p:cNvPr>
          <p:cNvSpPr txBox="1"/>
          <p:nvPr/>
        </p:nvSpPr>
        <p:spPr>
          <a:xfrm>
            <a:off x="10118557"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3" name="TextBox 12312">
            <a:extLst>
              <a:ext uri="{FF2B5EF4-FFF2-40B4-BE49-F238E27FC236}">
                <a16:creationId xmlns:a16="http://schemas.microsoft.com/office/drawing/2014/main" id="{709C6153-EF7C-61E2-596D-66FC7F716BD6}"/>
              </a:ext>
            </a:extLst>
          </p:cNvPr>
          <p:cNvSpPr txBox="1"/>
          <p:nvPr/>
        </p:nvSpPr>
        <p:spPr>
          <a:xfrm>
            <a:off x="11190974"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4" name="TextBox 12313">
            <a:extLst>
              <a:ext uri="{FF2B5EF4-FFF2-40B4-BE49-F238E27FC236}">
                <a16:creationId xmlns:a16="http://schemas.microsoft.com/office/drawing/2014/main" id="{622246C5-306D-707C-BD63-E2A11B8D4468}"/>
              </a:ext>
            </a:extLst>
          </p:cNvPr>
          <p:cNvSpPr txBox="1"/>
          <p:nvPr/>
        </p:nvSpPr>
        <p:spPr>
          <a:xfrm>
            <a:off x="9587590" y="5992664"/>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2315" name="TextBox 12314">
            <a:extLst>
              <a:ext uri="{FF2B5EF4-FFF2-40B4-BE49-F238E27FC236}">
                <a16:creationId xmlns:a16="http://schemas.microsoft.com/office/drawing/2014/main" id="{102C7615-03AF-1DC4-CE29-E23FCB374E83}"/>
              </a:ext>
            </a:extLst>
          </p:cNvPr>
          <p:cNvSpPr txBox="1"/>
          <p:nvPr/>
        </p:nvSpPr>
        <p:spPr>
          <a:xfrm>
            <a:off x="1279953" y="5992664"/>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316" name="Content Placeholder 4">
            <a:extLst>
              <a:ext uri="{FF2B5EF4-FFF2-40B4-BE49-F238E27FC236}">
                <a16:creationId xmlns:a16="http://schemas.microsoft.com/office/drawing/2014/main" id="{24EDE762-1058-11CD-F2AB-D0A48A8C63D2}"/>
              </a:ext>
            </a:extLst>
          </p:cNvPr>
          <p:cNvGraphicFramePr>
            <a:graphicFrameLocks/>
          </p:cNvGraphicFramePr>
          <p:nvPr>
            <p:extLst>
              <p:ext uri="{D42A27DB-BD31-4B8C-83A1-F6EECF244321}">
                <p14:modId xmlns:p14="http://schemas.microsoft.com/office/powerpoint/2010/main" val="1858294909"/>
              </p:ext>
            </p:extLst>
          </p:nvPr>
        </p:nvGraphicFramePr>
        <p:xfrm>
          <a:off x="10728386" y="2686575"/>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2893167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81E22-F1B0-BFBE-4282-820F32044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8111-F35C-B6A1-31D0-E0958B84127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55FFD9D8-677E-227F-9FF0-2A7BBEE5120A}"/>
              </a:ext>
            </a:extLst>
          </p:cNvPr>
          <p:cNvSpPr>
            <a:spLocks noGrp="1"/>
          </p:cNvSpPr>
          <p:nvPr>
            <p:ph idx="1"/>
          </p:nvPr>
        </p:nvSpPr>
        <p:spPr>
          <a:xfrm>
            <a:off x="655879" y="1062978"/>
            <a:ext cx="10679723" cy="2081787"/>
          </a:xfrm>
        </p:spPr>
        <p:txBody>
          <a:bodyPr>
            <a:normAutofit fontScale="77500" lnSpcReduction="20000"/>
          </a:bodyPr>
          <a:lstStyle/>
          <a:p>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Let’s </a:t>
            </a:r>
            <a:r>
              <a:rPr lang="en-GB" dirty="0">
                <a:latin typeface="Quattrocento Sans" panose="020B0502050000020003" pitchFamily="34" charset="0"/>
              </a:rPr>
              <a:t>start from source node s for example,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a</a:t>
            </a:r>
            <a:r>
              <a:rPr lang="en-GB" dirty="0">
                <a:latin typeface="Quattrocento Sans" panose="020B0502050000020003" pitchFamily="34" charset="0"/>
              </a:rPr>
              <a:t>) = 0 - (h[s] - h[a]) = 0 - (0 - (-1)) = -1</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b</a:t>
            </a:r>
            <a:r>
              <a:rPr lang="en-GB" dirty="0">
                <a:latin typeface="Quattrocento Sans" panose="020B0502050000020003" pitchFamily="34" charset="0"/>
              </a:rPr>
              <a:t>) = 0 - (h[s] - h[b]) = 0 - (0- (-2)) = -2</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t</a:t>
            </a:r>
            <a:r>
              <a:rPr lang="en-GB" dirty="0">
                <a:latin typeface="Quattrocento Sans" panose="020B0502050000020003" pitchFamily="34" charset="0"/>
              </a:rPr>
              <a:t>) = </a:t>
            </a:r>
            <a:r>
              <a:rPr lang="pt-BR" dirty="0">
                <a:latin typeface="Quattrocento Sans" panose="020B0502050000020003" pitchFamily="34" charset="0"/>
              </a:rPr>
              <a:t>0 – (h[s] – h[t]) = 0 – (0 – (-3)) = -3</a:t>
            </a:r>
            <a:endParaRPr lang="en-SE" dirty="0">
              <a:latin typeface="Quattrocento Sans" panose="020B0502050000020003" pitchFamily="34" charset="0"/>
            </a:endParaRPr>
          </a:p>
        </p:txBody>
      </p:sp>
      <p:graphicFrame>
        <p:nvGraphicFramePr>
          <p:cNvPr id="37"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153751908"/>
              </p:ext>
            </p:extLst>
          </p:nvPr>
        </p:nvGraphicFramePr>
        <p:xfrm>
          <a:off x="702722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38"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766446394"/>
              </p:ext>
            </p:extLst>
          </p:nvPr>
        </p:nvGraphicFramePr>
        <p:xfrm>
          <a:off x="301226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E0C4A9E5-3A94-A6D6-932E-8377AD2E3CC4}"/>
              </a:ext>
            </a:extLst>
          </p:cNvPr>
          <p:cNvSpPr txBox="1"/>
          <p:nvPr/>
        </p:nvSpPr>
        <p:spPr>
          <a:xfrm>
            <a:off x="4510529" y="5861496"/>
            <a:ext cx="228997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reweighted graph</a:t>
            </a:r>
            <a:endParaRPr lang="en-SE" sz="1800" kern="1200" dirty="0">
              <a:solidFill>
                <a:prstClr val="black"/>
              </a:solidFill>
              <a:latin typeface="Calibri"/>
              <a:ea typeface="+mn-ea"/>
              <a:cs typeface="+mn-cs"/>
            </a:endParaRPr>
          </a:p>
        </p:txBody>
      </p:sp>
      <p:sp>
        <p:nvSpPr>
          <p:cNvPr id="41" name="TextBox 40">
            <a:extLst>
              <a:ext uri="{FF2B5EF4-FFF2-40B4-BE49-F238E27FC236}">
                <a16:creationId xmlns:a16="http://schemas.microsoft.com/office/drawing/2014/main" id="{ED1A501F-21EF-BD58-D2A1-2C8428449976}"/>
              </a:ext>
            </a:extLst>
          </p:cNvPr>
          <p:cNvSpPr txBox="1"/>
          <p:nvPr/>
        </p:nvSpPr>
        <p:spPr>
          <a:xfrm>
            <a:off x="8514848" y="5861495"/>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a:t>
            </a:r>
            <a:endParaRPr lang="en-SE" sz="1800" kern="1200" dirty="0">
              <a:solidFill>
                <a:prstClr val="black"/>
              </a:solidFill>
              <a:latin typeface="Calibri"/>
              <a:ea typeface="+mn-ea"/>
              <a:cs typeface="+mn-cs"/>
            </a:endParaRPr>
          </a:p>
        </p:txBody>
      </p:sp>
      <p:sp>
        <p:nvSpPr>
          <p:cNvPr id="69" name="Oval 68">
            <a:extLst>
              <a:ext uri="{FF2B5EF4-FFF2-40B4-BE49-F238E27FC236}">
                <a16:creationId xmlns:a16="http://schemas.microsoft.com/office/drawing/2014/main" id="{F694CB38-7299-C509-C01B-7B318D342AAE}"/>
              </a:ext>
            </a:extLst>
          </p:cNvPr>
          <p:cNvSpPr/>
          <p:nvPr/>
        </p:nvSpPr>
        <p:spPr>
          <a:xfrm>
            <a:off x="6921077"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CDA2158-FAAB-A499-8139-3E94D2428B4F}"/>
              </a:ext>
            </a:extLst>
          </p:cNvPr>
          <p:cNvCxnSpPr>
            <a:cxnSpLocks/>
            <a:stCxn id="69" idx="2"/>
          </p:cNvCxnSpPr>
          <p:nvPr/>
        </p:nvCxnSpPr>
        <p:spPr>
          <a:xfrm flipH="1">
            <a:off x="6340111" y="347000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4A8ADCFB-F23B-809A-D69A-3A849DF6B49D}"/>
              </a:ext>
            </a:extLst>
          </p:cNvPr>
          <p:cNvSpPr/>
          <p:nvPr/>
        </p:nvSpPr>
        <p:spPr>
          <a:xfrm>
            <a:off x="5873803" y="322191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A658AA21-EF08-A849-F701-BE2CD5D9462E}"/>
              </a:ext>
            </a:extLst>
          </p:cNvPr>
          <p:cNvSpPr/>
          <p:nvPr/>
        </p:nvSpPr>
        <p:spPr>
          <a:xfrm>
            <a:off x="7968351"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864F2677-0720-9430-9642-D07F8EAF1A97}"/>
              </a:ext>
            </a:extLst>
          </p:cNvPr>
          <p:cNvSpPr/>
          <p:nvPr/>
        </p:nvSpPr>
        <p:spPr>
          <a:xfrm>
            <a:off x="9029228"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4" name="Straight Connector 73">
            <a:extLst>
              <a:ext uri="{FF2B5EF4-FFF2-40B4-BE49-F238E27FC236}">
                <a16:creationId xmlns:a16="http://schemas.microsoft.com/office/drawing/2014/main" id="{1AD6CBAC-939B-76BB-1D3D-DBB8EA77CC66}"/>
              </a:ext>
            </a:extLst>
          </p:cNvPr>
          <p:cNvCxnSpPr>
            <a:cxnSpLocks/>
          </p:cNvCxnSpPr>
          <p:nvPr/>
        </p:nvCxnSpPr>
        <p:spPr>
          <a:xfrm flipH="1">
            <a:off x="7387385" y="347139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930AE9E-8FF3-1A1F-AE6F-ED05A8862AE4}"/>
              </a:ext>
            </a:extLst>
          </p:cNvPr>
          <p:cNvCxnSpPr>
            <a:cxnSpLocks/>
          </p:cNvCxnSpPr>
          <p:nvPr/>
        </p:nvCxnSpPr>
        <p:spPr>
          <a:xfrm flipH="1">
            <a:off x="8448262" y="347417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5A931749-BAAB-D1C6-E1F4-C9ED7C82BDFE}"/>
              </a:ext>
            </a:extLst>
          </p:cNvPr>
          <p:cNvCxnSpPr>
            <a:stCxn id="71" idx="4"/>
            <a:endCxn id="73" idx="4"/>
          </p:cNvCxnSpPr>
          <p:nvPr/>
        </p:nvCxnSpPr>
        <p:spPr>
          <a:xfrm rot="16200000" flipH="1">
            <a:off x="7682318" y="2133318"/>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4AF49188-128B-0C3F-B4AD-9E67A0850A7C}"/>
              </a:ext>
            </a:extLst>
          </p:cNvPr>
          <p:cNvSpPr txBox="1"/>
          <p:nvPr/>
        </p:nvSpPr>
        <p:spPr>
          <a:xfrm>
            <a:off x="6422702"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78" name="TextBox 77">
            <a:extLst>
              <a:ext uri="{FF2B5EF4-FFF2-40B4-BE49-F238E27FC236}">
                <a16:creationId xmlns:a16="http://schemas.microsoft.com/office/drawing/2014/main" id="{F9AB82A9-9E70-0E61-A432-7B10F5C74F6A}"/>
              </a:ext>
            </a:extLst>
          </p:cNvPr>
          <p:cNvSpPr txBox="1"/>
          <p:nvPr/>
        </p:nvSpPr>
        <p:spPr>
          <a:xfrm>
            <a:off x="7446899" y="3782416"/>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79" name="TextBox 78">
            <a:extLst>
              <a:ext uri="{FF2B5EF4-FFF2-40B4-BE49-F238E27FC236}">
                <a16:creationId xmlns:a16="http://schemas.microsoft.com/office/drawing/2014/main" id="{06C753E9-462F-9D33-80D6-6D804CB89500}"/>
              </a:ext>
            </a:extLst>
          </p:cNvPr>
          <p:cNvSpPr txBox="1"/>
          <p:nvPr/>
        </p:nvSpPr>
        <p:spPr>
          <a:xfrm>
            <a:off x="7416856"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0" name="TextBox 79">
            <a:extLst>
              <a:ext uri="{FF2B5EF4-FFF2-40B4-BE49-F238E27FC236}">
                <a16:creationId xmlns:a16="http://schemas.microsoft.com/office/drawing/2014/main" id="{D9B96407-A547-8B97-2A7C-8BD40D7D56B2}"/>
              </a:ext>
            </a:extLst>
          </p:cNvPr>
          <p:cNvSpPr txBox="1"/>
          <p:nvPr/>
        </p:nvSpPr>
        <p:spPr>
          <a:xfrm>
            <a:off x="8489273"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1" name="TextBox 80">
            <a:extLst>
              <a:ext uri="{FF2B5EF4-FFF2-40B4-BE49-F238E27FC236}">
                <a16:creationId xmlns:a16="http://schemas.microsoft.com/office/drawing/2014/main" id="{7EF4B59F-CAB8-D09C-B9D9-00E7CB10FF82}"/>
              </a:ext>
            </a:extLst>
          </p:cNvPr>
          <p:cNvSpPr txBox="1"/>
          <p:nvPr/>
        </p:nvSpPr>
        <p:spPr>
          <a:xfrm>
            <a:off x="6854658" y="4073309"/>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sp>
        <p:nvSpPr>
          <p:cNvPr id="82" name="Oval 81">
            <a:extLst>
              <a:ext uri="{FF2B5EF4-FFF2-40B4-BE49-F238E27FC236}">
                <a16:creationId xmlns:a16="http://schemas.microsoft.com/office/drawing/2014/main" id="{3C6F97BC-15A5-5E96-AE43-A61C3EF1BA9B}"/>
              </a:ext>
            </a:extLst>
          </p:cNvPr>
          <p:cNvSpPr/>
          <p:nvPr/>
        </p:nvSpPr>
        <p:spPr>
          <a:xfrm>
            <a:off x="2730122"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B4DB2460-5C9E-3667-3BCE-6F9FE2B1C4E8}"/>
              </a:ext>
            </a:extLst>
          </p:cNvPr>
          <p:cNvCxnSpPr>
            <a:cxnSpLocks/>
            <a:stCxn id="82" idx="2"/>
          </p:cNvCxnSpPr>
          <p:nvPr/>
        </p:nvCxnSpPr>
        <p:spPr>
          <a:xfrm flipH="1">
            <a:off x="2149156" y="354043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E8311D8C-42B0-1275-5F75-F5FF3EFC04DB}"/>
              </a:ext>
            </a:extLst>
          </p:cNvPr>
          <p:cNvSpPr/>
          <p:nvPr/>
        </p:nvSpPr>
        <p:spPr>
          <a:xfrm>
            <a:off x="1682848" y="3292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10CD1667-D84D-716B-FEF1-F4CE80B1D9EF}"/>
              </a:ext>
            </a:extLst>
          </p:cNvPr>
          <p:cNvSpPr/>
          <p:nvPr/>
        </p:nvSpPr>
        <p:spPr>
          <a:xfrm>
            <a:off x="3777396"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181F6436-5B15-A6B2-4441-E1A96F62E396}"/>
              </a:ext>
            </a:extLst>
          </p:cNvPr>
          <p:cNvSpPr/>
          <p:nvPr/>
        </p:nvSpPr>
        <p:spPr>
          <a:xfrm>
            <a:off x="4838273"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6A2F6ADD-6062-6ABA-569C-584259922313}"/>
              </a:ext>
            </a:extLst>
          </p:cNvPr>
          <p:cNvCxnSpPr>
            <a:cxnSpLocks/>
          </p:cNvCxnSpPr>
          <p:nvPr/>
        </p:nvCxnSpPr>
        <p:spPr>
          <a:xfrm flipH="1">
            <a:off x="3196430" y="354182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42AE1C5-0373-44AE-D89C-E76D300FD762}"/>
              </a:ext>
            </a:extLst>
          </p:cNvPr>
          <p:cNvCxnSpPr>
            <a:cxnSpLocks/>
          </p:cNvCxnSpPr>
          <p:nvPr/>
        </p:nvCxnSpPr>
        <p:spPr>
          <a:xfrm flipH="1">
            <a:off x="4257307" y="35446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9" name="Connector: Curved 88">
            <a:extLst>
              <a:ext uri="{FF2B5EF4-FFF2-40B4-BE49-F238E27FC236}">
                <a16:creationId xmlns:a16="http://schemas.microsoft.com/office/drawing/2014/main" id="{47EC27C7-4082-9DD2-B4FD-581A358DE8BF}"/>
              </a:ext>
            </a:extLst>
          </p:cNvPr>
          <p:cNvCxnSpPr>
            <a:stCxn id="84" idx="4"/>
            <a:endCxn id="86" idx="4"/>
          </p:cNvCxnSpPr>
          <p:nvPr/>
        </p:nvCxnSpPr>
        <p:spPr>
          <a:xfrm rot="16200000" flipH="1">
            <a:off x="3491363" y="22037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B595EBD2-E253-65FC-621D-3A3F7175026F}"/>
              </a:ext>
            </a:extLst>
          </p:cNvPr>
          <p:cNvSpPr txBox="1"/>
          <p:nvPr/>
        </p:nvSpPr>
        <p:spPr>
          <a:xfrm>
            <a:off x="2302085"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1" name="TextBox 90">
            <a:extLst>
              <a:ext uri="{FF2B5EF4-FFF2-40B4-BE49-F238E27FC236}">
                <a16:creationId xmlns:a16="http://schemas.microsoft.com/office/drawing/2014/main" id="{7E39734F-6065-22B8-10C5-151ED23A7B84}"/>
              </a:ext>
            </a:extLst>
          </p:cNvPr>
          <p:cNvSpPr txBox="1"/>
          <p:nvPr/>
        </p:nvSpPr>
        <p:spPr>
          <a:xfrm>
            <a:off x="3384897" y="3852847"/>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92" name="TextBox 91">
            <a:extLst>
              <a:ext uri="{FF2B5EF4-FFF2-40B4-BE49-F238E27FC236}">
                <a16:creationId xmlns:a16="http://schemas.microsoft.com/office/drawing/2014/main" id="{35BF04E6-3A6D-B87B-C7D1-AE1EEA2B1259}"/>
              </a:ext>
            </a:extLst>
          </p:cNvPr>
          <p:cNvSpPr txBox="1"/>
          <p:nvPr/>
        </p:nvSpPr>
        <p:spPr>
          <a:xfrm>
            <a:off x="3296239"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3" name="TextBox 92">
            <a:extLst>
              <a:ext uri="{FF2B5EF4-FFF2-40B4-BE49-F238E27FC236}">
                <a16:creationId xmlns:a16="http://schemas.microsoft.com/office/drawing/2014/main" id="{FD40B48D-2BE6-2A39-3B40-C52E397F18C3}"/>
              </a:ext>
            </a:extLst>
          </p:cNvPr>
          <p:cNvSpPr txBox="1"/>
          <p:nvPr/>
        </p:nvSpPr>
        <p:spPr>
          <a:xfrm>
            <a:off x="4368656"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4" name="TextBox 93">
            <a:extLst>
              <a:ext uri="{FF2B5EF4-FFF2-40B4-BE49-F238E27FC236}">
                <a16:creationId xmlns:a16="http://schemas.microsoft.com/office/drawing/2014/main" id="{E17E5948-F4DB-61BD-4D68-56B91EF7BC8C}"/>
              </a:ext>
            </a:extLst>
          </p:cNvPr>
          <p:cNvSpPr txBox="1"/>
          <p:nvPr/>
        </p:nvSpPr>
        <p:spPr>
          <a:xfrm>
            <a:off x="2746950" y="414374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graphicFrame>
        <p:nvGraphicFramePr>
          <p:cNvPr id="96" name="Content Placeholder 4">
            <a:extLst>
              <a:ext uri="{FF2B5EF4-FFF2-40B4-BE49-F238E27FC236}">
                <a16:creationId xmlns:a16="http://schemas.microsoft.com/office/drawing/2014/main" id="{6F76F721-B883-D53E-8AD1-4BEF37CD0610}"/>
              </a:ext>
            </a:extLst>
          </p:cNvPr>
          <p:cNvGraphicFramePr>
            <a:graphicFrameLocks/>
          </p:cNvGraphicFramePr>
          <p:nvPr>
            <p:extLst>
              <p:ext uri="{D42A27DB-BD31-4B8C-83A1-F6EECF244321}">
                <p14:modId xmlns:p14="http://schemas.microsoft.com/office/powerpoint/2010/main" val="2395386241"/>
              </p:ext>
            </p:extLst>
          </p:nvPr>
        </p:nvGraphicFramePr>
        <p:xfrm>
          <a:off x="1092219" y="4684640"/>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2453773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3"/>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4"/>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9748728"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a:t>
            </a:r>
            <a:endParaRPr lang="en-SE" dirty="0">
              <a:solidFill>
                <a:prstClr val="black"/>
              </a:solidFill>
              <a:latin typeface="Quattrocento Sans" panose="020B0502050000020003" pitchFamily="34" charset="0"/>
            </a:endParaRPr>
          </a:p>
        </p:txBody>
      </p:sp>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
        <p:nvSpPr>
          <p:cNvPr id="8" name="TextBox 7">
            <a:extLst>
              <a:ext uri="{FF2B5EF4-FFF2-40B4-BE49-F238E27FC236}">
                <a16:creationId xmlns:a16="http://schemas.microsoft.com/office/drawing/2014/main" id="{721C0239-7ED1-9305-8CD9-587E44C9842F}"/>
              </a:ext>
            </a:extLst>
          </p:cNvPr>
          <p:cNvSpPr txBox="1"/>
          <p:nvPr/>
        </p:nvSpPr>
        <p:spPr>
          <a:xfrm>
            <a:off x="8381618" y="621740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9" name="TextBox 8">
            <a:extLst>
              <a:ext uri="{FF2B5EF4-FFF2-40B4-BE49-F238E27FC236}">
                <a16:creationId xmlns:a16="http://schemas.microsoft.com/office/drawing/2014/main" id="{37791A6E-0057-E048-C3B6-2D3CE0EA3E2A}"/>
              </a:ext>
            </a:extLst>
          </p:cNvPr>
          <p:cNvSpPr txBox="1"/>
          <p:nvPr/>
        </p:nvSpPr>
        <p:spPr>
          <a:xfrm>
            <a:off x="2031696" y="6217401"/>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pic>
        <p:nvPicPr>
          <p:cNvPr id="16" name="Picture 15">
            <a:extLst>
              <a:ext uri="{FF2B5EF4-FFF2-40B4-BE49-F238E27FC236}">
                <a16:creationId xmlns:a16="http://schemas.microsoft.com/office/drawing/2014/main" id="{82F80295-53C8-B02C-3924-67E6C571A400}"/>
              </a:ext>
            </a:extLst>
          </p:cNvPr>
          <p:cNvPicPr>
            <a:picLocks noChangeAspect="1"/>
          </p:cNvPicPr>
          <p:nvPr/>
        </p:nvPicPr>
        <p:blipFill>
          <a:blip r:embed="rId5"/>
          <a:stretch>
            <a:fillRect/>
          </a:stretch>
        </p:blipFill>
        <p:spPr>
          <a:xfrm>
            <a:off x="7689392" y="4241619"/>
            <a:ext cx="3156882" cy="1963051"/>
          </a:xfrm>
          <a:prstGeom prst="rect">
            <a:avLst/>
          </a:prstGeom>
        </p:spPr>
      </p:pic>
      <p:graphicFrame>
        <p:nvGraphicFramePr>
          <p:cNvPr id="17" name="Content Placeholder 4">
            <a:extLst>
              <a:ext uri="{FF2B5EF4-FFF2-40B4-BE49-F238E27FC236}">
                <a16:creationId xmlns:a16="http://schemas.microsoft.com/office/drawing/2014/main" id="{EF6F2D3F-8B19-F1FC-030F-49695E80BF53}"/>
              </a:ext>
            </a:extLst>
          </p:cNvPr>
          <p:cNvGraphicFramePr>
            <a:graphicFrameLocks/>
          </p:cNvGraphicFramePr>
          <p:nvPr>
            <p:extLst>
              <p:ext uri="{D42A27DB-BD31-4B8C-83A1-F6EECF244321}">
                <p14:modId xmlns:p14="http://schemas.microsoft.com/office/powerpoint/2010/main" val="303079781"/>
              </p:ext>
            </p:extLst>
          </p:nvPr>
        </p:nvGraphicFramePr>
        <p:xfrm>
          <a:off x="10754447" y="2248267"/>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2037983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368527B-E345-85D8-A537-0307CC2EC808}"/>
              </a:ext>
            </a:extLst>
          </p:cNvPr>
          <p:cNvPicPr>
            <a:picLocks noChangeAspect="1" noChangeArrowheads="1"/>
          </p:cNvPicPr>
          <p:nvPr/>
        </p:nvPicPr>
        <p:blipFill>
          <a:blip r:embed="rId3"/>
          <a:srcRect/>
          <a:stretch/>
        </p:blipFill>
        <p:spPr bwMode="auto">
          <a:xfrm>
            <a:off x="2787495" y="2442188"/>
            <a:ext cx="3151421" cy="1958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4"/>
          <a:stretch>
            <a:fillRect/>
          </a:stretch>
        </p:blipFill>
        <p:spPr>
          <a:xfrm>
            <a:off x="6793895" y="2357803"/>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904568"/>
            <a:ext cx="10679723" cy="1671484"/>
          </a:xfrm>
        </p:spPr>
        <p:txBody>
          <a:bodyPr>
            <a:normAutofit fontScale="70000" lnSpcReduction="20000"/>
          </a:bodyPr>
          <a:lstStyle/>
          <a:p>
            <a:r>
              <a:rPr lang="en-GB" dirty="0">
                <a:latin typeface="Quattrocento Sans" panose="020B0502050000020003" pitchFamily="34" charset="0"/>
              </a:rPr>
              <a:t>Let’s run Dijkstra’s algorithm starting from source node 0,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1</a:t>
            </a:r>
            <a:r>
              <a:rPr lang="en-GB" dirty="0">
                <a:latin typeface="Quattrocento Sans" panose="020B0502050000020003" pitchFamily="34" charset="0"/>
              </a:rPr>
              <a:t>)=0-(h[0]-h[1])=0-(0-(-5))=-5</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3</a:t>
            </a:r>
            <a:r>
              <a:rPr lang="en-GB" dirty="0">
                <a:latin typeface="Quattrocento Sans" panose="020B0502050000020003" pitchFamily="34" charset="0"/>
              </a:rPr>
              <a:t>)=0-(h[0]-h[3])=0-(0-(-0))=0)</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3764699161"/>
              </p:ext>
            </p:extLst>
          </p:nvPr>
        </p:nvGraphicFramePr>
        <p:xfrm>
          <a:off x="3799404" y="4840287"/>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1087669064"/>
              </p:ext>
            </p:extLst>
          </p:nvPr>
        </p:nvGraphicFramePr>
        <p:xfrm>
          <a:off x="7820439" y="4834254"/>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5253091"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reweighted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9248194"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
        <p:nvSpPr>
          <p:cNvPr id="10" name="TextBox 9">
            <a:extLst>
              <a:ext uri="{FF2B5EF4-FFF2-40B4-BE49-F238E27FC236}">
                <a16:creationId xmlns:a16="http://schemas.microsoft.com/office/drawing/2014/main" id="{5D0C2ADF-15B5-52E6-ECB2-8037430836AA}"/>
              </a:ext>
            </a:extLst>
          </p:cNvPr>
          <p:cNvSpPr txBox="1"/>
          <p:nvPr/>
        </p:nvSpPr>
        <p:spPr>
          <a:xfrm>
            <a:off x="3322482" y="4401179"/>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1" name="TextBox 10">
            <a:extLst>
              <a:ext uri="{FF2B5EF4-FFF2-40B4-BE49-F238E27FC236}">
                <a16:creationId xmlns:a16="http://schemas.microsoft.com/office/drawing/2014/main" id="{2BC27FDC-88D2-6D7E-80BA-4214768FC3B1}"/>
              </a:ext>
            </a:extLst>
          </p:cNvPr>
          <p:cNvSpPr txBox="1"/>
          <p:nvPr/>
        </p:nvSpPr>
        <p:spPr>
          <a:xfrm>
            <a:off x="7699328" y="4401182"/>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 name="Content Placeholder 4">
            <a:extLst>
              <a:ext uri="{FF2B5EF4-FFF2-40B4-BE49-F238E27FC236}">
                <a16:creationId xmlns:a16="http://schemas.microsoft.com/office/drawing/2014/main" id="{0A12C543-7D74-A5B2-3179-E360679C4058}"/>
              </a:ext>
            </a:extLst>
          </p:cNvPr>
          <p:cNvGraphicFramePr>
            <a:graphicFrameLocks/>
          </p:cNvGraphicFramePr>
          <p:nvPr>
            <p:extLst>
              <p:ext uri="{D42A27DB-BD31-4B8C-83A1-F6EECF244321}">
                <p14:modId xmlns:p14="http://schemas.microsoft.com/office/powerpoint/2010/main" val="215029258"/>
              </p:ext>
            </p:extLst>
          </p:nvPr>
        </p:nvGraphicFramePr>
        <p:xfrm>
          <a:off x="1495489" y="4827238"/>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1724235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054325"/>
            <a:ext cx="11016065" cy="5662998"/>
          </a:xfrm>
        </p:spPr>
        <p:txBody>
          <a:bodyPr/>
          <a:lstStyle/>
          <a:p>
            <a:r>
              <a:rPr lang="en-GB" sz="2000" dirty="0" err="1"/>
              <a:t>Dijkstras</a:t>
            </a:r>
            <a:r>
              <a:rPr lang="en-GB" sz="2000" dirty="0"/>
              <a:t> Shortest Path Algorithm Explained | With Example | Graph Theory</a:t>
            </a:r>
          </a:p>
          <a:p>
            <a:pPr lvl="1"/>
            <a:r>
              <a:rPr lang="en-GB" sz="1800" dirty="0">
                <a:hlinkClick r:id="rId3"/>
              </a:rPr>
              <a:t>https://www.youtube.com/watch?v=bZkzH5x0SKU</a:t>
            </a:r>
            <a:endParaRPr lang="en-GB" sz="1800" dirty="0"/>
          </a:p>
          <a:p>
            <a:r>
              <a:rPr lang="en-GB" sz="2000" dirty="0"/>
              <a:t>Dijkstra's algorithm in 3 minutes</a:t>
            </a:r>
          </a:p>
          <a:p>
            <a:pPr lvl="1"/>
            <a:r>
              <a:rPr lang="en-GB" sz="1800" dirty="0">
                <a:hlinkClick r:id="rId4"/>
              </a:rPr>
              <a:t>https://www.youtube.com/watch?v=_lHSawdgXpI</a:t>
            </a:r>
            <a:endParaRPr lang="en-GB" sz="1800" dirty="0"/>
          </a:p>
          <a:p>
            <a:r>
              <a:rPr lang="en-GB" sz="2400" dirty="0"/>
              <a:t>Bellman-Ford, Michael Sambol</a:t>
            </a:r>
          </a:p>
          <a:p>
            <a:pPr lvl="1"/>
            <a:r>
              <a:rPr lang="en-GB" sz="1800" dirty="0">
                <a:hlinkClick r:id="rId5"/>
              </a:rPr>
              <a:t>https://www.youtube.com/watch?v=9PHkk0UavIM</a:t>
            </a:r>
            <a:r>
              <a:rPr lang="en-GB" sz="1800" dirty="0"/>
              <a:t> </a:t>
            </a:r>
          </a:p>
          <a:p>
            <a:pPr lvl="1"/>
            <a:r>
              <a:rPr lang="en-GB" sz="1800" dirty="0">
                <a:hlinkClick r:id="rId6"/>
              </a:rPr>
              <a:t>https://www.youtube.com/watch?v=obWXjtg0L64</a:t>
            </a:r>
            <a:r>
              <a:rPr lang="en-GB" sz="1800" dirty="0"/>
              <a:t> </a:t>
            </a:r>
          </a:p>
          <a:p>
            <a:r>
              <a:rPr lang="en-GB" sz="2400" dirty="0"/>
              <a:t>Bellman Ford Shortest Path Algorithm</a:t>
            </a:r>
            <a:r>
              <a:rPr lang="en-US" sz="2400" dirty="0"/>
              <a:t>,</a:t>
            </a:r>
            <a:r>
              <a:rPr lang="zh-CN" altLang="en-US" sz="2400" dirty="0"/>
              <a:t> </a:t>
            </a:r>
            <a:r>
              <a:rPr lang="en-GB" sz="2400" dirty="0" err="1"/>
              <a:t>ByteQuest</a:t>
            </a:r>
            <a:endParaRPr lang="en-GB" sz="2400" dirty="0"/>
          </a:p>
          <a:p>
            <a:pPr lvl="1"/>
            <a:r>
              <a:rPr lang="en-GB" sz="1800" dirty="0">
                <a:hlinkClick r:id="rId7"/>
              </a:rPr>
              <a:t>https://www.youtube.com/watch?v=B5PmlJACZ9Y</a:t>
            </a:r>
            <a:r>
              <a:rPr lang="en-GB" sz="1800" dirty="0"/>
              <a:t> </a:t>
            </a:r>
          </a:p>
          <a:p>
            <a:r>
              <a:rPr lang="en-GB" sz="2400" dirty="0"/>
              <a:t>Shortest Path Algorithms Explained (Dijkstra's &amp; Bellman-Ford), b001</a:t>
            </a:r>
          </a:p>
          <a:p>
            <a:pPr lvl="1"/>
            <a:r>
              <a:rPr lang="en-GB" sz="1800" dirty="0">
                <a:hlinkClick r:id="rId8"/>
              </a:rPr>
              <a:t>https://www.youtube.com/watch?v=TtQi1LVVOUI</a:t>
            </a:r>
            <a:r>
              <a:rPr lang="en-GB" sz="1800" dirty="0"/>
              <a:t> </a:t>
            </a:r>
          </a:p>
          <a:p>
            <a:r>
              <a:rPr lang="en-GB" sz="2400" dirty="0"/>
              <a:t>Johnson’s algorithm for All-pairs shortest paths</a:t>
            </a:r>
          </a:p>
          <a:p>
            <a:pPr lvl="1"/>
            <a:r>
              <a:rPr lang="en-GB" sz="1800" dirty="0">
                <a:hlinkClick r:id="rId9"/>
              </a:rPr>
              <a:t>https://www.geeksforgeeks.org/johnsons-algorithm/</a:t>
            </a:r>
            <a:r>
              <a:rPr lang="en-GB" sz="1800" dirty="0"/>
              <a:t> </a:t>
            </a:r>
          </a:p>
          <a:p>
            <a:r>
              <a:rPr lang="en-GB" sz="2400" dirty="0"/>
              <a:t>Johnson's Algorithm Explained, Basics Strong</a:t>
            </a:r>
          </a:p>
          <a:p>
            <a:pPr lvl="1"/>
            <a:r>
              <a:rPr lang="en-GB" sz="1800" dirty="0">
                <a:hlinkClick r:id="rId10"/>
              </a:rPr>
              <a:t>https://www.youtube.com/watch?v=MV7EAD9zL64</a:t>
            </a:r>
            <a:endParaRPr lang="en-SE" sz="24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node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V²)</a:t>
            </a: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node,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1626</TotalTime>
  <Words>10278</Words>
  <Application>Microsoft Office PowerPoint</Application>
  <PresentationFormat>Widescreen</PresentationFormat>
  <Paragraphs>2698</Paragraphs>
  <Slides>77</Slides>
  <Notes>53</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77</vt:i4>
      </vt:variant>
    </vt:vector>
  </HeadingPairs>
  <TitlesOfParts>
    <vt:vector size="100" baseType="lpstr">
      <vt:lpstr>DejaVu Sans</vt:lpstr>
      <vt:lpstr>DejaVu Sans Mono</vt:lpstr>
      <vt:lpstr>Gill Sans Light</vt:lpstr>
      <vt:lpstr>KaTeX_Main</vt:lpstr>
      <vt:lpstr>KaTeX_Math</vt:lpstr>
      <vt:lpstr>LucidaGrande</vt:lpstr>
      <vt:lpstr>Noto Sans Symbols</vt:lpstr>
      <vt:lpstr>System Font Regular</vt:lpstr>
      <vt:lpstr>Twentieth Century</vt:lpstr>
      <vt:lpstr>Arial</vt:lpstr>
      <vt:lpstr>Calibri</vt:lpstr>
      <vt:lpstr>Cambria Math</vt:lpstr>
      <vt:lpstr>Consolas</vt:lpstr>
      <vt:lpstr>Georgia</vt:lpstr>
      <vt:lpstr>Helvetica</vt:lpstr>
      <vt:lpstr>Nunito</vt:lpstr>
      <vt:lpstr>Quattrocento Sans</vt:lpstr>
      <vt:lpstr>Times</vt:lpstr>
      <vt:lpstr>Times New Roman</vt:lpstr>
      <vt:lpstr>Trebuchet MS</vt:lpstr>
      <vt:lpstr>Wingdings</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PowerPoint Presentation</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vt:lpstr>
      <vt:lpstr>Johnson’s Algorithm Example I Con’t</vt:lpstr>
      <vt:lpstr>Johnson’s Algorithm Example II</vt:lpstr>
      <vt:lpstr>Johnson’s Algorithm Example II 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38</cp:revision>
  <dcterms:modified xsi:type="dcterms:W3CDTF">2025-04-20T19:12:56Z</dcterms:modified>
</cp:coreProperties>
</file>